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saveSubsetFonts="1" autoCompressPictures="0">
  <p:sldMasterIdLst>
    <p:sldMasterId id="2147483659" r:id="rId1"/>
  </p:sldMasterIdLst>
  <p:notesMasterIdLst>
    <p:notesMasterId r:id="rId37"/>
  </p:notesMasterIdLst>
  <p:handoutMasterIdLst>
    <p:handoutMasterId r:id="rId38"/>
  </p:handoutMasterIdLst>
  <p:sldIdLst>
    <p:sldId id="350" r:id="rId2"/>
    <p:sldId id="389" r:id="rId3"/>
    <p:sldId id="390" r:id="rId4"/>
    <p:sldId id="391" r:id="rId5"/>
    <p:sldId id="392" r:id="rId6"/>
    <p:sldId id="393" r:id="rId7"/>
    <p:sldId id="394" r:id="rId8"/>
    <p:sldId id="395" r:id="rId9"/>
    <p:sldId id="396" r:id="rId10"/>
    <p:sldId id="397" r:id="rId11"/>
    <p:sldId id="398" r:id="rId12"/>
    <p:sldId id="399" r:id="rId13"/>
    <p:sldId id="400" r:id="rId14"/>
    <p:sldId id="401" r:id="rId15"/>
    <p:sldId id="402" r:id="rId16"/>
    <p:sldId id="403" r:id="rId17"/>
    <p:sldId id="404" r:id="rId18"/>
    <p:sldId id="405" r:id="rId19"/>
    <p:sldId id="406" r:id="rId20"/>
    <p:sldId id="407" r:id="rId21"/>
    <p:sldId id="408" r:id="rId22"/>
    <p:sldId id="409" r:id="rId23"/>
    <p:sldId id="410" r:id="rId24"/>
    <p:sldId id="411" r:id="rId25"/>
    <p:sldId id="412" r:id="rId26"/>
    <p:sldId id="413" r:id="rId27"/>
    <p:sldId id="414" r:id="rId28"/>
    <p:sldId id="415" r:id="rId29"/>
    <p:sldId id="416" r:id="rId30"/>
    <p:sldId id="417" r:id="rId31"/>
    <p:sldId id="418" r:id="rId32"/>
    <p:sldId id="419" r:id="rId33"/>
    <p:sldId id="420" r:id="rId34"/>
    <p:sldId id="421" r:id="rId35"/>
    <p:sldId id="422" r:id="rId36"/>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6" name="Author" initials="A" lastIdx="0" clrIdx="6"/>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79419" autoAdjust="0"/>
  </p:normalViewPr>
  <p:slideViewPr>
    <p:cSldViewPr snapToGrid="0" snapToObjects="1">
      <p:cViewPr varScale="1">
        <p:scale>
          <a:sx n="87" d="100"/>
          <a:sy n="87" d="100"/>
        </p:scale>
        <p:origin x="2238" y="78"/>
      </p:cViewPr>
      <p:guideLst>
        <p:guide orient="horz" pos="2160"/>
        <p:guide pos="3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85" d="100"/>
          <a:sy n="85" d="100"/>
        </p:scale>
        <p:origin x="3054"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ommentAuthors" Target="commentAuthor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85CB01-6679-D646-ACB3-8B04B786C15F}" type="datetimeFigureOut">
              <a:rPr lang="en-US" smtClean="0"/>
              <a:t>7/25/2022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2AC0F4D-8A6F-1C4A-B6BF-1558431E4F79}" type="slidenum">
              <a:rPr lang="en-US" smtClean="0"/>
              <a:t>‹#›</a:t>
            </a:fld>
            <a:endParaRPr lang="en-US" dirty="0"/>
          </a:p>
        </p:txBody>
      </p:sp>
    </p:spTree>
    <p:extLst>
      <p:ext uri="{BB962C8B-B14F-4D97-AF65-F5344CB8AC3E}">
        <p14:creationId xmlns:p14="http://schemas.microsoft.com/office/powerpoint/2010/main" val="355406301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 name="Shape 5"/>
          <p:cNvSpPr>
            <a:spLocks noGrp="1" noRot="1" noChangeAspect="1"/>
          </p:cNvSpPr>
          <p:nvPr>
            <p:ph type="sldImg" idx="3"/>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endParaRPr/>
          </a:p>
        </p:txBody>
      </p:sp>
      <p:sp>
        <p:nvSpPr>
          <p:cNvPr id="7" name="Shape 7"/>
          <p:cNvSpPr txBox="1">
            <a:spLocks noGrp="1"/>
          </p:cNvSpPr>
          <p:nvPr>
            <p:ph type="ftr" idx="11"/>
          </p:nvPr>
        </p:nvSpPr>
        <p:spPr>
          <a:xfrm>
            <a:off x="0" y="8685213"/>
            <a:ext cx="2971799" cy="457200"/>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3884612" y="8685213"/>
            <a:ext cx="2971799" cy="457200"/>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Arial"/>
                <a:ea typeface="Arial"/>
                <a:cs typeface="Arial"/>
                <a:sym typeface="Arial"/>
              </a:rPr>
              <a:t>‹#›</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57102709"/>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mn-lt"/>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mn-lt"/>
                <a:ea typeface="Arial"/>
                <a:cs typeface="Arial"/>
                <a:sym typeface="Arial"/>
              </a:rPr>
              <a:t>1) MathType Plugin</a:t>
            </a:r>
          </a:p>
          <a:p>
            <a:r>
              <a:rPr lang="en-US" sz="1200" b="0" i="0" u="none" strike="noStrike" kern="1200" cap="none" dirty="0">
                <a:solidFill>
                  <a:schemeClr val="dk1"/>
                </a:solidFill>
                <a:latin typeface="+mn-lt"/>
                <a:ea typeface="Arial"/>
                <a:cs typeface="Arial"/>
                <a:sym typeface="Arial"/>
              </a:rPr>
              <a:t>2) Math Player (free versions available)</a:t>
            </a:r>
          </a:p>
          <a:p>
            <a:r>
              <a:rPr lang="en-US" sz="1200" b="0" i="0" u="none" strike="noStrike" kern="1200" cap="none" dirty="0">
                <a:solidFill>
                  <a:schemeClr val="dk1"/>
                </a:solidFill>
                <a:latin typeface="+mn-lt"/>
                <a:ea typeface="Arial"/>
                <a:cs typeface="Arial"/>
                <a:sym typeface="Arial"/>
              </a:rPr>
              <a:t>3) NVDA Reader (free versions available)</a:t>
            </a:r>
            <a:endParaRPr lang="en-US" dirty="0">
              <a:latin typeface="+mn-lt"/>
            </a:endParaRP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4391137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80000"/>
              </a:lnSpc>
              <a:spcBef>
                <a:spcPts val="279"/>
              </a:spcBef>
              <a:spcAft>
                <a:spcPts val="0"/>
              </a:spcAft>
              <a:buClr>
                <a:schemeClr val="dk1"/>
              </a:buClr>
              <a:buSzPts val="930"/>
              <a:buFont typeface="Arial"/>
              <a:buNone/>
            </a:pPr>
            <a:r>
              <a:rPr lang="en-US" sz="930" u="none" dirty="0"/>
              <a:t>Brand history, heritage and experiences:</a:t>
            </a:r>
            <a:endParaRPr lang="en-US" sz="1000" u="none" dirty="0"/>
          </a:p>
          <a:p>
            <a:pPr marL="171450" lvl="0" indent="-171450" algn="l" rtl="0">
              <a:lnSpc>
                <a:spcPct val="80000"/>
              </a:lnSpc>
              <a:spcBef>
                <a:spcPts val="279"/>
              </a:spcBef>
              <a:spcAft>
                <a:spcPts val="0"/>
              </a:spcAft>
              <a:buClr>
                <a:schemeClr val="dk1"/>
              </a:buClr>
              <a:buSzPts val="930"/>
              <a:buFont typeface="Arial"/>
              <a:buChar char="•"/>
            </a:pPr>
            <a:r>
              <a:rPr lang="en-US" sz="930" dirty="0"/>
              <a:t>Brands association with its past and with certain noteworthy events in the brand’s history.</a:t>
            </a:r>
          </a:p>
          <a:p>
            <a:pPr marL="171450" lvl="0" indent="-171450" algn="l" rtl="0">
              <a:lnSpc>
                <a:spcPct val="80000"/>
              </a:lnSpc>
              <a:spcBef>
                <a:spcPts val="279"/>
              </a:spcBef>
              <a:spcAft>
                <a:spcPts val="0"/>
              </a:spcAft>
              <a:buClr>
                <a:schemeClr val="dk1"/>
              </a:buClr>
              <a:buSzPts val="930"/>
              <a:buFont typeface="Arial"/>
              <a:buChar char="•"/>
            </a:pPr>
            <a:r>
              <a:rPr lang="en-US" sz="1200" b="0" i="0" u="none" strike="noStrike" cap="none" baseline="0" dirty="0">
                <a:solidFill>
                  <a:schemeClr val="dk1"/>
                </a:solidFill>
                <a:latin typeface="Calibri"/>
                <a:ea typeface="Calibri"/>
                <a:cs typeface="Calibri"/>
                <a:sym typeface="Calibri"/>
              </a:rPr>
              <a:t>These types of associations may recall distinctly personal experiences and episodes or past behaviors and experiences of friends, family, or others. </a:t>
            </a:r>
          </a:p>
          <a:p>
            <a:pPr marL="171450" lvl="0" indent="-171450" algn="l" rtl="0">
              <a:lnSpc>
                <a:spcPct val="80000"/>
              </a:lnSpc>
              <a:spcBef>
                <a:spcPts val="279"/>
              </a:spcBef>
              <a:spcAft>
                <a:spcPts val="0"/>
              </a:spcAft>
              <a:buClr>
                <a:schemeClr val="dk1"/>
              </a:buClr>
              <a:buSzPts val="930"/>
              <a:buFont typeface="Arial"/>
              <a:buChar char="•"/>
            </a:pPr>
            <a:r>
              <a:rPr lang="en-US" sz="1200" b="0" i="0" u="none" strike="noStrike" cap="none" baseline="0" dirty="0">
                <a:solidFill>
                  <a:schemeClr val="dk1"/>
                </a:solidFill>
                <a:latin typeface="Calibri"/>
                <a:ea typeface="Calibri"/>
                <a:cs typeface="Calibri"/>
                <a:sym typeface="Calibri"/>
              </a:rPr>
              <a:t>They can be highly personal and individual, or more well-known and shared by many people.</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7291758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80000"/>
              </a:lnSpc>
              <a:spcBef>
                <a:spcPts val="0"/>
              </a:spcBef>
              <a:spcAft>
                <a:spcPts val="0"/>
              </a:spcAft>
              <a:buNone/>
            </a:pPr>
            <a:r>
              <a:rPr lang="en-US" sz="1200" u="none" dirty="0"/>
              <a:t>Brand quality:</a:t>
            </a:r>
            <a:endParaRPr lang="en-US" u="none" dirty="0"/>
          </a:p>
          <a:p>
            <a:pPr marL="171450" lvl="0" indent="-171450" algn="l" rtl="0">
              <a:lnSpc>
                <a:spcPct val="80000"/>
              </a:lnSpc>
              <a:spcBef>
                <a:spcPts val="333"/>
              </a:spcBef>
              <a:spcAft>
                <a:spcPts val="0"/>
              </a:spcAft>
              <a:buClr>
                <a:schemeClr val="dk1"/>
              </a:buClr>
              <a:buSzPts val="1110"/>
              <a:buFont typeface="Arial"/>
              <a:buChar char="•"/>
            </a:pPr>
            <a:r>
              <a:rPr lang="en-US" sz="1200" dirty="0"/>
              <a:t>Specific attributes and benefits of the brand that help develop consumer attitudes toward the brand.</a:t>
            </a:r>
            <a:endParaRPr lang="en-US" dirty="0"/>
          </a:p>
          <a:p>
            <a:pPr marL="171450" lvl="0" indent="-171450" algn="l" rtl="0">
              <a:lnSpc>
                <a:spcPct val="80000"/>
              </a:lnSpc>
              <a:spcBef>
                <a:spcPts val="333"/>
              </a:spcBef>
              <a:spcAft>
                <a:spcPts val="0"/>
              </a:spcAft>
              <a:buClr>
                <a:schemeClr val="dk1"/>
              </a:buClr>
              <a:buSzPts val="1110"/>
              <a:buFont typeface="Arial"/>
              <a:buChar char="•"/>
            </a:pPr>
            <a:r>
              <a:rPr lang="en-US" sz="1200" dirty="0"/>
              <a:t>Important consumer attitudes relate to its perceived quality and to customer value and satisfaction.</a:t>
            </a:r>
            <a:endParaRPr lang="en-US" dirty="0"/>
          </a:p>
          <a:p>
            <a:pPr marL="171450" lvl="0" indent="-171450" algn="l" rtl="0">
              <a:lnSpc>
                <a:spcPct val="80000"/>
              </a:lnSpc>
              <a:spcBef>
                <a:spcPts val="333"/>
              </a:spcBef>
              <a:spcAft>
                <a:spcPts val="0"/>
              </a:spcAft>
              <a:buClr>
                <a:schemeClr val="dk1"/>
              </a:buClr>
              <a:buSzPts val="1110"/>
              <a:buFont typeface="Arial"/>
              <a:buChar char="•"/>
            </a:pPr>
            <a:r>
              <a:rPr lang="en-US" sz="1200" dirty="0"/>
              <a:t>Perceived quality measures are inherent in many approaches to brand equity.</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752663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80000"/>
              </a:lnSpc>
              <a:spcBef>
                <a:spcPts val="333"/>
              </a:spcBef>
              <a:spcAft>
                <a:spcPts val="0"/>
              </a:spcAft>
              <a:buClr>
                <a:schemeClr val="dk1"/>
              </a:buClr>
              <a:buSzPts val="1110"/>
              <a:buFont typeface="Arial"/>
              <a:buNone/>
            </a:pPr>
            <a:r>
              <a:rPr lang="en-US" sz="1110" u="none" dirty="0"/>
              <a:t>Brand credibility:</a:t>
            </a:r>
            <a:endParaRPr lang="en-US" u="none" dirty="0"/>
          </a:p>
          <a:p>
            <a:pPr marL="171450" lvl="0" indent="-171450" algn="l" rtl="0">
              <a:lnSpc>
                <a:spcPct val="80000"/>
              </a:lnSpc>
              <a:spcBef>
                <a:spcPts val="333"/>
              </a:spcBef>
              <a:spcAft>
                <a:spcPts val="0"/>
              </a:spcAft>
              <a:buClr>
                <a:schemeClr val="dk1"/>
              </a:buClr>
              <a:buSzPts val="1110"/>
              <a:buFont typeface="Arial"/>
              <a:buChar char="•"/>
            </a:pPr>
            <a:r>
              <a:rPr lang="en-US" sz="1110" dirty="0"/>
              <a:t>Extent to which customers see the brand as credible in terms of perceived:</a:t>
            </a:r>
            <a:endParaRPr lang="en-US" dirty="0"/>
          </a:p>
          <a:p>
            <a:pPr marL="628650" lvl="1" indent="-171450" algn="l" rtl="0">
              <a:lnSpc>
                <a:spcPct val="80000"/>
              </a:lnSpc>
              <a:spcBef>
                <a:spcPts val="333"/>
              </a:spcBef>
              <a:spcAft>
                <a:spcPts val="0"/>
              </a:spcAft>
              <a:buClr>
                <a:schemeClr val="dk1"/>
              </a:buClr>
              <a:buSzPts val="1110"/>
              <a:buFont typeface="Arial"/>
              <a:buChar char="•"/>
            </a:pPr>
            <a:r>
              <a:rPr lang="en-US" sz="1110" dirty="0"/>
              <a:t>Expertise—Competence, innovation, and ability to lead.</a:t>
            </a:r>
            <a:endParaRPr lang="en-US" dirty="0"/>
          </a:p>
          <a:p>
            <a:pPr marL="628650" lvl="1" indent="-171450" algn="l" rtl="0">
              <a:lnSpc>
                <a:spcPct val="80000"/>
              </a:lnSpc>
              <a:spcBef>
                <a:spcPts val="333"/>
              </a:spcBef>
              <a:spcAft>
                <a:spcPts val="0"/>
              </a:spcAft>
              <a:buClr>
                <a:schemeClr val="dk1"/>
              </a:buClr>
              <a:buSzPts val="1110"/>
              <a:buFont typeface="Arial"/>
              <a:buChar char="•"/>
            </a:pPr>
            <a:r>
              <a:rPr lang="en-US" sz="1110" dirty="0"/>
              <a:t>Trustworthiness—Dependability and keeping customer interests in mind.</a:t>
            </a:r>
            <a:endParaRPr lang="en-US" dirty="0"/>
          </a:p>
          <a:p>
            <a:pPr marL="628650" lvl="1" indent="-171450" algn="l" rtl="0">
              <a:lnSpc>
                <a:spcPct val="80000"/>
              </a:lnSpc>
              <a:spcBef>
                <a:spcPts val="333"/>
              </a:spcBef>
              <a:spcAft>
                <a:spcPts val="0"/>
              </a:spcAft>
              <a:buClr>
                <a:schemeClr val="dk1"/>
              </a:buClr>
              <a:buSzPts val="1110"/>
              <a:buFont typeface="Arial"/>
              <a:buChar char="•"/>
            </a:pPr>
            <a:r>
              <a:rPr lang="en-US" sz="1110" dirty="0"/>
              <a:t>Likability—Fun, interesting, and worth spending time with.</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300117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80000"/>
              </a:lnSpc>
              <a:spcBef>
                <a:spcPts val="333"/>
              </a:spcBef>
              <a:spcAft>
                <a:spcPts val="0"/>
              </a:spcAft>
              <a:buNone/>
            </a:pPr>
            <a:r>
              <a:rPr lang="en-US" sz="1200" u="none" dirty="0"/>
              <a:t>Brand consideration:</a:t>
            </a:r>
            <a:endParaRPr lang="en-US" u="none" dirty="0"/>
          </a:p>
          <a:p>
            <a:pPr marL="171450" lvl="0" indent="-171450" algn="l" rtl="0">
              <a:lnSpc>
                <a:spcPct val="80000"/>
              </a:lnSpc>
              <a:spcBef>
                <a:spcPts val="333"/>
              </a:spcBef>
              <a:spcAft>
                <a:spcPts val="0"/>
              </a:spcAft>
              <a:buClr>
                <a:schemeClr val="dk1"/>
              </a:buClr>
              <a:buSzPts val="1110"/>
              <a:buFont typeface="Arial"/>
              <a:buChar char="•"/>
            </a:pPr>
            <a:r>
              <a:rPr lang="en-US" sz="1200" dirty="0"/>
              <a:t>How personally relevant customers find the brand.</a:t>
            </a:r>
            <a:endParaRPr lang="en-US" dirty="0"/>
          </a:p>
          <a:p>
            <a:pPr marL="171450" lvl="0" indent="-171450" algn="l" rtl="0">
              <a:lnSpc>
                <a:spcPct val="80000"/>
              </a:lnSpc>
              <a:spcBef>
                <a:spcPts val="333"/>
              </a:spcBef>
              <a:spcAft>
                <a:spcPts val="0"/>
              </a:spcAft>
              <a:buClr>
                <a:schemeClr val="dk1"/>
              </a:buClr>
              <a:buSzPts val="1110"/>
              <a:buFont typeface="Arial"/>
              <a:buChar char="•"/>
            </a:pPr>
            <a:r>
              <a:rPr lang="en-US" sz="1200" dirty="0"/>
              <a:t>Crucial filter in terms of building brand equity.</a:t>
            </a:r>
            <a:endParaRPr lang="en-US" dirty="0"/>
          </a:p>
          <a:p>
            <a:pPr marL="0" lvl="0" indent="0" algn="l" rtl="0">
              <a:lnSpc>
                <a:spcPct val="80000"/>
              </a:lnSpc>
              <a:spcBef>
                <a:spcPts val="333"/>
              </a:spcBef>
              <a:spcAft>
                <a:spcPts val="0"/>
              </a:spcAft>
              <a:buClr>
                <a:schemeClr val="dk1"/>
              </a:buClr>
              <a:buSzPts val="1110"/>
              <a:buFont typeface="Arial"/>
              <a:buNone/>
            </a:pPr>
            <a:endParaRPr lang="en-US" sz="1200" dirty="0"/>
          </a:p>
          <a:p>
            <a:pPr marL="0" lvl="0" indent="0" algn="l" rtl="0">
              <a:lnSpc>
                <a:spcPct val="80000"/>
              </a:lnSpc>
              <a:spcBef>
                <a:spcPts val="333"/>
              </a:spcBef>
              <a:spcAft>
                <a:spcPts val="0"/>
              </a:spcAft>
              <a:buClr>
                <a:schemeClr val="dk1"/>
              </a:buClr>
              <a:buSzPts val="1110"/>
              <a:buFont typeface="Arial"/>
              <a:buNone/>
            </a:pPr>
            <a:r>
              <a:rPr lang="en-US" sz="1200" u="none" dirty="0"/>
              <a:t>Brand superiority:</a:t>
            </a:r>
            <a:endParaRPr lang="en-US" u="none" dirty="0"/>
          </a:p>
          <a:p>
            <a:pPr marL="171450" lvl="0" indent="-171450" algn="l" rtl="0">
              <a:lnSpc>
                <a:spcPct val="80000"/>
              </a:lnSpc>
              <a:spcBef>
                <a:spcPts val="333"/>
              </a:spcBef>
              <a:spcAft>
                <a:spcPts val="0"/>
              </a:spcAft>
              <a:buClr>
                <a:schemeClr val="dk1"/>
              </a:buClr>
              <a:buSzPts val="1110"/>
              <a:buFont typeface="Arial"/>
              <a:buChar char="•"/>
            </a:pPr>
            <a:r>
              <a:rPr lang="en-US" sz="1200" dirty="0"/>
              <a:t>Extent to which customers view the brand as unique and better than other brands.</a:t>
            </a:r>
            <a:endParaRPr lang="en-US" dirty="0"/>
          </a:p>
          <a:p>
            <a:pPr marL="171450" lvl="0" indent="-171450" algn="l" rtl="0">
              <a:lnSpc>
                <a:spcPct val="80000"/>
              </a:lnSpc>
              <a:spcBef>
                <a:spcPts val="333"/>
              </a:spcBef>
              <a:spcAft>
                <a:spcPts val="0"/>
              </a:spcAft>
              <a:buClr>
                <a:schemeClr val="dk1"/>
              </a:buClr>
              <a:buSzPts val="1110"/>
              <a:buFont typeface="Arial"/>
              <a:buChar char="•"/>
            </a:pPr>
            <a:r>
              <a:rPr lang="en-US" sz="1200" dirty="0"/>
              <a:t>Critical to building intense and active relationships with customers.</a:t>
            </a:r>
            <a:endParaRPr lang="en-US" dirty="0"/>
          </a:p>
          <a:p>
            <a:pPr marL="171450" lvl="0" indent="-171450" algn="l" rtl="0">
              <a:lnSpc>
                <a:spcPct val="80000"/>
              </a:lnSpc>
              <a:spcBef>
                <a:spcPts val="333"/>
              </a:spcBef>
              <a:spcAft>
                <a:spcPts val="0"/>
              </a:spcAft>
              <a:buClr>
                <a:schemeClr val="dk1"/>
              </a:buClr>
              <a:buSzPts val="1110"/>
              <a:buFont typeface="Arial"/>
              <a:buChar char="•"/>
            </a:pPr>
            <a:r>
              <a:rPr lang="en-US" sz="1200" dirty="0"/>
              <a:t>Depends to a great degree on the number and nature of unique brand associations that make up the brand image.</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0688347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u="none" dirty="0"/>
              <a:t>Important brand building feelings:</a:t>
            </a:r>
          </a:p>
          <a:p>
            <a:pPr marL="171450" lvl="0" indent="-171450" algn="l" rtl="0">
              <a:spcBef>
                <a:spcPts val="360"/>
              </a:spcBef>
              <a:spcAft>
                <a:spcPts val="0"/>
              </a:spcAft>
              <a:buClr>
                <a:schemeClr val="dk1"/>
              </a:buClr>
              <a:buSzPts val="1200"/>
              <a:buFont typeface="Arial"/>
              <a:buChar char="•"/>
            </a:pPr>
            <a:r>
              <a:rPr lang="en-US" dirty="0"/>
              <a:t>Warmth</a:t>
            </a:r>
            <a:r>
              <a:rPr lang="en-US" sz="1200" dirty="0"/>
              <a:t>—</a:t>
            </a:r>
            <a:r>
              <a:rPr lang="en-US" dirty="0"/>
              <a:t>Soothing feelings that make consumers feel a sense of calm or peacefulness.</a:t>
            </a:r>
          </a:p>
          <a:p>
            <a:pPr marL="171450" lvl="0" indent="-171450" algn="l" rtl="0">
              <a:spcBef>
                <a:spcPts val="360"/>
              </a:spcBef>
              <a:spcAft>
                <a:spcPts val="0"/>
              </a:spcAft>
              <a:buClr>
                <a:schemeClr val="dk1"/>
              </a:buClr>
              <a:buSzPts val="1200"/>
              <a:buFont typeface="Arial"/>
              <a:buChar char="•"/>
            </a:pPr>
            <a:r>
              <a:rPr lang="en-US" dirty="0"/>
              <a:t>Fun</a:t>
            </a:r>
            <a:r>
              <a:rPr lang="en-US" sz="1200" dirty="0"/>
              <a:t>—</a:t>
            </a:r>
            <a:r>
              <a:rPr lang="en-US" dirty="0"/>
              <a:t>Upbeat feelings that make consumers feel amused, lighthearted, joyous, playful, and cheerful.</a:t>
            </a:r>
          </a:p>
          <a:p>
            <a:pPr marL="171450" lvl="0" indent="-171450" algn="l" rtl="0">
              <a:spcBef>
                <a:spcPts val="360"/>
              </a:spcBef>
              <a:spcAft>
                <a:spcPts val="0"/>
              </a:spcAft>
              <a:buClr>
                <a:schemeClr val="dk1"/>
              </a:buClr>
              <a:buSzPts val="1200"/>
              <a:buFont typeface="Arial"/>
              <a:buChar char="•"/>
            </a:pPr>
            <a:r>
              <a:rPr lang="en-US" dirty="0"/>
              <a:t>Excitement</a:t>
            </a:r>
            <a:r>
              <a:rPr lang="en-US" sz="1200" dirty="0"/>
              <a:t>—</a:t>
            </a:r>
            <a:r>
              <a:rPr lang="en-US" dirty="0"/>
              <a:t>Ability of the brand to make consumers feel energized and experience something special.</a:t>
            </a:r>
          </a:p>
          <a:p>
            <a:pPr marL="171450" lvl="0" indent="-171450" algn="l" rtl="0">
              <a:spcBef>
                <a:spcPts val="360"/>
              </a:spcBef>
              <a:spcAft>
                <a:spcPts val="0"/>
              </a:spcAft>
              <a:buClr>
                <a:schemeClr val="dk1"/>
              </a:buClr>
              <a:buSzPts val="1200"/>
              <a:buFont typeface="Arial"/>
              <a:buChar char="•"/>
            </a:pPr>
            <a:r>
              <a:rPr lang="en-US" dirty="0"/>
              <a:t>Security</a:t>
            </a:r>
            <a:r>
              <a:rPr lang="en-US" sz="1200" dirty="0"/>
              <a:t>—</a:t>
            </a:r>
            <a:r>
              <a:rPr lang="en-US" dirty="0"/>
              <a:t>Ability of a brand to produce a feeling of safety, comfort, and self-assurance.</a:t>
            </a:r>
          </a:p>
          <a:p>
            <a:pPr marL="171450" lvl="0" indent="-171450" algn="l" rtl="0">
              <a:spcBef>
                <a:spcPts val="360"/>
              </a:spcBef>
              <a:spcAft>
                <a:spcPts val="0"/>
              </a:spcAft>
              <a:buClr>
                <a:schemeClr val="dk1"/>
              </a:buClr>
              <a:buSzPts val="1200"/>
              <a:buFont typeface="Arial"/>
              <a:buChar char="•"/>
            </a:pPr>
            <a:r>
              <a:rPr lang="en-US" dirty="0"/>
              <a:t>Social approval</a:t>
            </a:r>
            <a:r>
              <a:rPr lang="en-US" sz="1200" dirty="0"/>
              <a:t>—</a:t>
            </a:r>
            <a:r>
              <a:rPr lang="en-US" dirty="0"/>
              <a:t>Gives consumers a belief that others look </a:t>
            </a:r>
            <a:r>
              <a:rPr lang="en-US" noProof="0" dirty="0"/>
              <a:t>favorably</a:t>
            </a:r>
            <a:r>
              <a:rPr lang="en-US" dirty="0"/>
              <a:t> on their appearance and </a:t>
            </a:r>
            <a:r>
              <a:rPr lang="en-US" noProof="0" dirty="0"/>
              <a:t>behavior</a:t>
            </a:r>
            <a:r>
              <a:rPr lang="en-US" dirty="0"/>
              <a:t>.</a:t>
            </a:r>
          </a:p>
          <a:p>
            <a:pPr marL="171450" lvl="0" indent="-171450" algn="l" rtl="0">
              <a:spcBef>
                <a:spcPts val="360"/>
              </a:spcBef>
              <a:spcAft>
                <a:spcPts val="0"/>
              </a:spcAft>
              <a:buClr>
                <a:schemeClr val="dk1"/>
              </a:buClr>
              <a:buSzPts val="1200"/>
              <a:buFont typeface="Arial"/>
              <a:buChar char="•"/>
            </a:pPr>
            <a:r>
              <a:rPr lang="en-US" dirty="0"/>
              <a:t>Self-respect</a:t>
            </a:r>
            <a:r>
              <a:rPr lang="en-US" sz="1200" dirty="0"/>
              <a:t>—</a:t>
            </a:r>
            <a:r>
              <a:rPr lang="en-US" dirty="0"/>
              <a:t>Brand makes consumers feel better about themselves.</a:t>
            </a:r>
          </a:p>
          <a:p>
            <a:pPr marL="0" lvl="0" indent="0" algn="l" rtl="0">
              <a:spcBef>
                <a:spcPts val="360"/>
              </a:spcBef>
              <a:spcAft>
                <a:spcPts val="0"/>
              </a:spcAft>
              <a:buClr>
                <a:schemeClr val="dk1"/>
              </a:buClr>
              <a:buSzPts val="1200"/>
              <a:buFont typeface="Calibri"/>
              <a:buNone/>
            </a:pPr>
            <a:endParaRPr lang="en-US" dirty="0"/>
          </a:p>
          <a:p>
            <a:pPr marL="0" lvl="0" indent="0" algn="l" rtl="0">
              <a:spcBef>
                <a:spcPts val="360"/>
              </a:spcBef>
              <a:spcAft>
                <a:spcPts val="0"/>
              </a:spcAft>
              <a:buNone/>
            </a:pPr>
            <a:r>
              <a:rPr lang="en-US" dirty="0"/>
              <a:t>The first three types of feelings are experiential and immediate, increasing in level of intensity.</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7189321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indent="0" algn="l" rtl="0">
              <a:spcBef>
                <a:spcPts val="0"/>
              </a:spcBef>
              <a:spcAft>
                <a:spcPts val="0"/>
              </a:spcAft>
              <a:buClr>
                <a:schemeClr val="dk1"/>
              </a:buClr>
              <a:buSzPts val="1200"/>
              <a:buFont typeface="Calibri"/>
              <a:buNone/>
            </a:pPr>
            <a:r>
              <a:rPr lang="en-US" sz="1800" b="0" u="none" dirty="0"/>
              <a:t>Behavioral loyalty:</a:t>
            </a:r>
          </a:p>
          <a:p>
            <a:pPr marL="171450" lvl="0" indent="-171450" algn="l" rtl="0">
              <a:spcBef>
                <a:spcPts val="360"/>
              </a:spcBef>
              <a:spcAft>
                <a:spcPts val="0"/>
              </a:spcAft>
              <a:buClr>
                <a:schemeClr val="dk1"/>
              </a:buClr>
              <a:buSzPts val="1200"/>
              <a:buFont typeface="Arial"/>
              <a:buChar char="•"/>
            </a:pPr>
            <a:r>
              <a:rPr lang="en-US" sz="1800" b="0" dirty="0"/>
              <a:t>Gauged in terms of repeat purchases and the share of category volume attributed to the brand.</a:t>
            </a:r>
          </a:p>
          <a:p>
            <a:pPr marL="0" lvl="1" indent="0" algn="l" rtl="0">
              <a:spcBef>
                <a:spcPts val="0"/>
              </a:spcBef>
              <a:spcAft>
                <a:spcPts val="0"/>
              </a:spcAft>
              <a:buClr>
                <a:schemeClr val="dk1"/>
              </a:buClr>
              <a:buSzPts val="1200"/>
              <a:buFont typeface="Arial" panose="020B0604020202020204" pitchFamily="34" charset="0"/>
              <a:buNone/>
            </a:pPr>
            <a:endParaRPr lang="en-US" sz="1800" b="0" dirty="0"/>
          </a:p>
          <a:p>
            <a:pPr marL="0" lvl="1" indent="0" algn="l" rtl="0">
              <a:spcBef>
                <a:spcPts val="0"/>
              </a:spcBef>
              <a:spcAft>
                <a:spcPts val="0"/>
              </a:spcAft>
              <a:buClr>
                <a:schemeClr val="dk1"/>
              </a:buClr>
              <a:buSzPts val="1200"/>
              <a:buFont typeface="Arial" panose="020B0604020202020204" pitchFamily="34" charset="0"/>
              <a:buNone/>
            </a:pPr>
            <a:r>
              <a:rPr lang="en-US" sz="1800" b="0" u="none" dirty="0"/>
              <a:t>Attitudinal attachment:</a:t>
            </a:r>
          </a:p>
          <a:p>
            <a:pPr marL="171450" lvl="0" indent="-171450" algn="l" rtl="0">
              <a:spcBef>
                <a:spcPts val="360"/>
              </a:spcBef>
              <a:spcAft>
                <a:spcPts val="0"/>
              </a:spcAft>
              <a:buClr>
                <a:schemeClr val="dk1"/>
              </a:buClr>
              <a:buSzPts val="1200"/>
              <a:buFont typeface="Arial"/>
              <a:buChar char="•"/>
            </a:pPr>
            <a:r>
              <a:rPr lang="en-US" sz="1800" b="0" dirty="0"/>
              <a:t>Strong personal attachment with product.</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6548026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1" indent="0" algn="l" rtl="0">
              <a:spcBef>
                <a:spcPts val="0"/>
              </a:spcBef>
              <a:spcAft>
                <a:spcPts val="0"/>
              </a:spcAft>
              <a:buClr>
                <a:schemeClr val="dk1"/>
              </a:buClr>
              <a:buSzPts val="1200"/>
              <a:buFont typeface="Calibri"/>
              <a:buNone/>
            </a:pPr>
            <a:r>
              <a:rPr lang="en-US" sz="1800" u="none" dirty="0"/>
              <a:t>Sense of </a:t>
            </a:r>
            <a:r>
              <a:rPr lang="en-US" sz="1800" b="0" u="none" dirty="0"/>
              <a:t>community:</a:t>
            </a:r>
            <a:r>
              <a:rPr lang="en-US" sz="1800" u="sng" dirty="0"/>
              <a:t> </a:t>
            </a:r>
            <a:endParaRPr lang="en-US" sz="1800" b="0" u="sng" dirty="0"/>
          </a:p>
          <a:p>
            <a:pPr marL="171450" lvl="0" indent="-171450" algn="l" rtl="0">
              <a:spcBef>
                <a:spcPts val="360"/>
              </a:spcBef>
              <a:spcAft>
                <a:spcPts val="0"/>
              </a:spcAft>
              <a:buClr>
                <a:schemeClr val="dk1"/>
              </a:buClr>
              <a:buSzPts val="1200"/>
              <a:buFont typeface="Arial"/>
              <a:buChar char="•"/>
            </a:pPr>
            <a:r>
              <a:rPr lang="en-US" sz="1800" dirty="0"/>
              <a:t>Sense of affiliation with other people associated with the brand.</a:t>
            </a:r>
          </a:p>
          <a:p>
            <a:pPr marL="171450" lvl="0" indent="-171450" algn="l" rtl="0">
              <a:spcBef>
                <a:spcPts val="360"/>
              </a:spcBef>
              <a:spcAft>
                <a:spcPts val="0"/>
              </a:spcAft>
              <a:buClr>
                <a:schemeClr val="dk1"/>
              </a:buClr>
              <a:buSzPts val="1200"/>
              <a:buFont typeface="Arial"/>
              <a:buChar char="•"/>
            </a:pPr>
            <a:endParaRPr lang="en-US" sz="1800" dirty="0"/>
          </a:p>
          <a:p>
            <a:pPr marL="0" lvl="0" indent="0" algn="l" rtl="0">
              <a:spcBef>
                <a:spcPts val="360"/>
              </a:spcBef>
              <a:spcAft>
                <a:spcPts val="0"/>
              </a:spcAft>
              <a:buClr>
                <a:schemeClr val="dk1"/>
              </a:buClr>
              <a:buSzPts val="1200"/>
              <a:buFont typeface="Arial"/>
              <a:buNone/>
            </a:pPr>
            <a:r>
              <a:rPr lang="en-US" sz="1800" u="none" dirty="0"/>
              <a:t>Active engagement:</a:t>
            </a:r>
            <a:endParaRPr lang="en-US" sz="1200" u="none" dirty="0"/>
          </a:p>
          <a:p>
            <a:pPr marL="171450" lvl="0" indent="-171450" algn="l" rtl="0">
              <a:spcBef>
                <a:spcPts val="360"/>
              </a:spcBef>
              <a:spcAft>
                <a:spcPts val="0"/>
              </a:spcAft>
              <a:buClr>
                <a:schemeClr val="dk1"/>
              </a:buClr>
              <a:buSzPts val="1200"/>
              <a:buFont typeface="Arial"/>
              <a:buChar char="•"/>
            </a:pPr>
            <a:r>
              <a:rPr lang="en-US" dirty="0"/>
              <a:t>The strongest affirmation of brand loyalty occurs when customers are engaged, or willing to invest time, energy, money, or other resources in the brand beyond those expended during purchase or consumption of the brand.</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7241455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See Figure 3-4 for details of each level of the model.</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26</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993404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None/>
            </a:pPr>
            <a:r>
              <a:rPr lang="en-US" u="none" dirty="0"/>
              <a:t>Brand value chain—Implications:</a:t>
            </a:r>
          </a:p>
          <a:p>
            <a:pPr marL="171450" lvl="0" indent="-171450" algn="l" rtl="0">
              <a:spcBef>
                <a:spcPts val="360"/>
              </a:spcBef>
              <a:spcAft>
                <a:spcPts val="0"/>
              </a:spcAft>
              <a:buClr>
                <a:schemeClr val="dk1"/>
              </a:buClr>
              <a:buSzPts val="1200"/>
              <a:buFont typeface="Arial"/>
              <a:buChar char="•"/>
            </a:pPr>
            <a:r>
              <a:rPr lang="en-US" dirty="0"/>
              <a:t>Value creation begins with the marketing program investment.</a:t>
            </a:r>
          </a:p>
          <a:p>
            <a:pPr marL="171450" lvl="0" indent="-171450" algn="l" rtl="0">
              <a:spcBef>
                <a:spcPts val="360"/>
              </a:spcBef>
              <a:spcAft>
                <a:spcPts val="0"/>
              </a:spcAft>
              <a:buClr>
                <a:schemeClr val="dk1"/>
              </a:buClr>
              <a:buSzPts val="1200"/>
              <a:buFont typeface="Arial"/>
              <a:buChar char="•"/>
            </a:pPr>
            <a:r>
              <a:rPr lang="en-US" dirty="0"/>
              <a:t>Value creation requires more than the initial marketing investment.</a:t>
            </a:r>
          </a:p>
          <a:p>
            <a:pPr marL="171450" lvl="0" indent="-171450" algn="l" rtl="0">
              <a:spcBef>
                <a:spcPts val="360"/>
              </a:spcBef>
              <a:spcAft>
                <a:spcPts val="0"/>
              </a:spcAft>
              <a:buClr>
                <a:schemeClr val="dk1"/>
              </a:buClr>
              <a:buSzPts val="1200"/>
              <a:buFont typeface="Arial"/>
              <a:buChar char="•"/>
            </a:pPr>
            <a:r>
              <a:rPr lang="en-US" dirty="0"/>
              <a:t>Provides a detailed road map for tracking value creation that can make marketing research and intelligence efforts easier.</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28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996913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0"/>
              </a:spcBef>
              <a:spcAft>
                <a:spcPts val="0"/>
              </a:spcAft>
              <a:buClr>
                <a:schemeClr val="dk1"/>
              </a:buClr>
              <a:buSzPts val="1200"/>
              <a:buFont typeface="Arial"/>
              <a:buNone/>
            </a:pPr>
            <a:r>
              <a:rPr lang="en-US" u="none" dirty="0"/>
              <a:t>Building a strong brand: The four steps of brand building:</a:t>
            </a:r>
          </a:p>
          <a:p>
            <a:pPr marL="171450" lvl="0" indent="-171450" algn="l" rtl="0">
              <a:spcBef>
                <a:spcPts val="360"/>
              </a:spcBef>
              <a:spcAft>
                <a:spcPts val="0"/>
              </a:spcAft>
              <a:buClr>
                <a:schemeClr val="dk1"/>
              </a:buClr>
              <a:buSzPts val="1200"/>
              <a:buFont typeface="Arial"/>
              <a:buChar char="•"/>
            </a:pPr>
            <a:r>
              <a:rPr lang="en-US" dirty="0"/>
              <a:t>Ensure identification of the brand with customers and an association of the brand in customers’ minds with a specific product class, product benefit, or customer need.</a:t>
            </a:r>
          </a:p>
          <a:p>
            <a:pPr marL="171450" lvl="0" indent="-171450" algn="l" rtl="0">
              <a:spcBef>
                <a:spcPts val="360"/>
              </a:spcBef>
              <a:spcAft>
                <a:spcPts val="0"/>
              </a:spcAft>
              <a:buClr>
                <a:schemeClr val="dk1"/>
              </a:buClr>
              <a:buSzPts val="1200"/>
              <a:buFont typeface="Arial"/>
              <a:buChar char="•"/>
            </a:pPr>
            <a:r>
              <a:rPr lang="en-US" dirty="0"/>
              <a:t>Firmly establish the totality of brand meaning in the minds of customers by strategically linking a host of tangible and intangible brand associations.</a:t>
            </a:r>
          </a:p>
          <a:p>
            <a:pPr marL="171450" lvl="0" indent="-171450" algn="l" rtl="0">
              <a:spcBef>
                <a:spcPts val="360"/>
              </a:spcBef>
              <a:spcAft>
                <a:spcPts val="0"/>
              </a:spcAft>
              <a:buClr>
                <a:schemeClr val="dk1"/>
              </a:buClr>
              <a:buSzPts val="1200"/>
              <a:buFont typeface="Arial"/>
              <a:buChar char="•"/>
            </a:pPr>
            <a:r>
              <a:rPr lang="en-US" dirty="0"/>
              <a:t>Elicit the proper customer responses to the brand.</a:t>
            </a:r>
          </a:p>
          <a:p>
            <a:pPr marL="171450" lvl="0" indent="-171450" algn="l" rtl="0">
              <a:spcBef>
                <a:spcPts val="360"/>
              </a:spcBef>
              <a:spcAft>
                <a:spcPts val="0"/>
              </a:spcAft>
              <a:buClr>
                <a:schemeClr val="dk1"/>
              </a:buClr>
              <a:buSzPts val="1200"/>
              <a:buFont typeface="Arial"/>
              <a:buChar char="•"/>
            </a:pPr>
            <a:r>
              <a:rPr lang="en-US" dirty="0"/>
              <a:t>Convert brand responses to create brand resonance and an intense, active loyalty relationship between customers and the brand.</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3</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086499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360"/>
              </a:spcBef>
              <a:spcAft>
                <a:spcPts val="0"/>
              </a:spcAft>
              <a:buClr>
                <a:schemeClr val="dk1"/>
              </a:buClr>
              <a:buSzPts val="1200"/>
              <a:buFont typeface="Arial"/>
              <a:buNone/>
            </a:pPr>
            <a:r>
              <a:rPr lang="en-US" u="none" dirty="0"/>
              <a:t>Breadth and depth of awareness:</a:t>
            </a:r>
          </a:p>
          <a:p>
            <a:pPr marL="171450" lvl="0" indent="-171450" algn="l" rtl="0">
              <a:spcBef>
                <a:spcPts val="360"/>
              </a:spcBef>
              <a:spcAft>
                <a:spcPts val="0"/>
              </a:spcAft>
              <a:buClr>
                <a:schemeClr val="dk1"/>
              </a:buClr>
              <a:buSzPts val="1200"/>
              <a:buFont typeface="Arial"/>
              <a:buChar char="•"/>
            </a:pPr>
            <a:r>
              <a:rPr lang="en-US" dirty="0"/>
              <a:t>Breadth—Range of purchase and usage situations in which the brand element comes to mind.</a:t>
            </a:r>
          </a:p>
          <a:p>
            <a:pPr marL="171450" lvl="0" indent="-171450" algn="l" rtl="0">
              <a:spcBef>
                <a:spcPts val="360"/>
              </a:spcBef>
              <a:spcAft>
                <a:spcPts val="0"/>
              </a:spcAft>
              <a:buClr>
                <a:schemeClr val="dk1"/>
              </a:buClr>
              <a:buSzPts val="1200"/>
              <a:buFont typeface="Arial"/>
              <a:buChar char="•"/>
            </a:pPr>
            <a:r>
              <a:rPr lang="en-US" dirty="0"/>
              <a:t>Depth—Ease with which brand elements can be recalled.</a:t>
            </a:r>
          </a:p>
          <a:p>
            <a:pPr marL="171450" lvl="0" indent="-171450" algn="l" rtl="0">
              <a:spcBef>
                <a:spcPts val="360"/>
              </a:spcBef>
              <a:spcAft>
                <a:spcPts val="0"/>
              </a:spcAft>
              <a:buClr>
                <a:schemeClr val="dk1"/>
              </a:buClr>
              <a:buSzPts val="1200"/>
              <a:buFont typeface="Arial"/>
              <a:buChar char="•"/>
            </a:pPr>
            <a:r>
              <a:rPr lang="en-US" b="0" dirty="0"/>
              <a:t>Product category structure</a:t>
            </a:r>
            <a:r>
              <a:rPr lang="en-US" dirty="0"/>
              <a:t>—How product categories are organized in the consumer’s memory.</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7</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172129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360"/>
              </a:spcBef>
              <a:spcAft>
                <a:spcPts val="0"/>
              </a:spcAft>
              <a:buClr>
                <a:schemeClr val="dk1"/>
              </a:buClr>
              <a:buSzPts val="1200"/>
              <a:buFont typeface="Arial"/>
              <a:buNone/>
            </a:pPr>
            <a:r>
              <a:rPr lang="en-US" b="0" u="none" dirty="0"/>
              <a:t>Product category structure:</a:t>
            </a:r>
          </a:p>
          <a:p>
            <a:pPr marL="171450" lvl="0" indent="-171450" algn="l" rtl="0">
              <a:spcBef>
                <a:spcPts val="360"/>
              </a:spcBef>
              <a:spcAft>
                <a:spcPts val="0"/>
              </a:spcAft>
              <a:buClr>
                <a:schemeClr val="dk1"/>
              </a:buClr>
              <a:buSzPts val="1200"/>
              <a:buFont typeface="Arial" panose="020B0604020202020204" pitchFamily="34" charset="0"/>
              <a:buChar char="•"/>
            </a:pPr>
            <a:r>
              <a:rPr lang="en-US" dirty="0"/>
              <a:t>How product categories are organized in the consumer’s memory.</a:t>
            </a:r>
          </a:p>
          <a:p>
            <a:pPr marL="171450" lvl="0" indent="-171450" algn="l" rtl="0">
              <a:spcBef>
                <a:spcPts val="360"/>
              </a:spcBef>
              <a:spcAft>
                <a:spcPts val="0"/>
              </a:spcAft>
              <a:buClr>
                <a:schemeClr val="dk1"/>
              </a:buClr>
              <a:buSzPts val="1200"/>
              <a:buFont typeface="Arial" panose="020B0604020202020204" pitchFamily="34" charset="0"/>
              <a:buChar char="•"/>
            </a:pPr>
            <a:endParaRPr lang="en-US" dirty="0"/>
          </a:p>
          <a:p>
            <a:pPr marL="0" lvl="0" indent="0" algn="l" rtl="0">
              <a:spcBef>
                <a:spcPts val="360"/>
              </a:spcBef>
              <a:spcAft>
                <a:spcPts val="0"/>
              </a:spcAft>
              <a:buClr>
                <a:schemeClr val="dk1"/>
              </a:buClr>
              <a:buSzPts val="1200"/>
              <a:buFont typeface="Arial" panose="020B0604020202020204" pitchFamily="34" charset="0"/>
              <a:buNone/>
            </a:pPr>
            <a:r>
              <a:rPr lang="en-US" dirty="0"/>
              <a:t>The beverage market provides a good setting to examine issues in category structure and the</a:t>
            </a:r>
          </a:p>
          <a:p>
            <a:pPr marL="0" lvl="0" indent="0" algn="l" rtl="0">
              <a:spcBef>
                <a:spcPts val="360"/>
              </a:spcBef>
              <a:spcAft>
                <a:spcPts val="0"/>
              </a:spcAft>
              <a:buClr>
                <a:schemeClr val="dk1"/>
              </a:buClr>
              <a:buSzPts val="1200"/>
              <a:buFont typeface="Arial" panose="020B0604020202020204" pitchFamily="34" charset="0"/>
              <a:buNone/>
            </a:pPr>
            <a:r>
              <a:rPr lang="en-US" dirty="0"/>
              <a:t>effects of brand awareness on brand equity. Figure 3-3 (on the next slide) illustrates one hierarchy that might exist in consumers’ minds.</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8</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8615469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360"/>
              </a:spcBef>
              <a:spcAft>
                <a:spcPts val="0"/>
              </a:spcAft>
              <a:buClr>
                <a:schemeClr val="dk1"/>
              </a:buClr>
              <a:buSzPts val="1200"/>
              <a:buFont typeface="Arial"/>
              <a:buNone/>
            </a:pPr>
            <a:r>
              <a:rPr lang="en-US" b="0" u="none" dirty="0"/>
              <a:t>Product category structure:</a:t>
            </a:r>
          </a:p>
          <a:p>
            <a:pPr marL="171450" lvl="0" indent="-171450" algn="l" rtl="0">
              <a:spcBef>
                <a:spcPts val="360"/>
              </a:spcBef>
              <a:spcAft>
                <a:spcPts val="0"/>
              </a:spcAft>
              <a:buClr>
                <a:schemeClr val="dk1"/>
              </a:buClr>
              <a:buSzPts val="1200"/>
              <a:buFont typeface="Arial" panose="020B0604020202020204" pitchFamily="34" charset="0"/>
              <a:buChar char="•"/>
            </a:pPr>
            <a:r>
              <a:rPr lang="en-US" dirty="0"/>
              <a:t>How product categories are organized in the consumer’s memory.</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9</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0802325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360"/>
              </a:spcBef>
              <a:spcAft>
                <a:spcPts val="0"/>
              </a:spcAft>
              <a:buNone/>
            </a:pPr>
            <a:r>
              <a:rPr lang="en-US" u="none" dirty="0"/>
              <a:t>Strategic implications:</a:t>
            </a:r>
          </a:p>
          <a:p>
            <a:pPr marL="171450" lvl="0" indent="-171450" algn="l" rtl="0">
              <a:spcBef>
                <a:spcPts val="360"/>
              </a:spcBef>
              <a:spcAft>
                <a:spcPts val="0"/>
              </a:spcAft>
              <a:buClr>
                <a:schemeClr val="dk1"/>
              </a:buClr>
              <a:buSzPts val="1200"/>
              <a:buFont typeface="Arial"/>
              <a:buChar char="•"/>
            </a:pPr>
            <a:r>
              <a:rPr lang="en-US" dirty="0"/>
              <a:t>Where do consumers think about a brand?</a:t>
            </a:r>
          </a:p>
          <a:p>
            <a:pPr marL="171450" lvl="0" indent="-171450" algn="l" rtl="0">
              <a:spcBef>
                <a:spcPts val="360"/>
              </a:spcBef>
              <a:spcAft>
                <a:spcPts val="0"/>
              </a:spcAft>
              <a:buClr>
                <a:schemeClr val="dk1"/>
              </a:buClr>
              <a:buSzPts val="1200"/>
              <a:buFont typeface="Arial"/>
              <a:buChar char="•"/>
            </a:pPr>
            <a:r>
              <a:rPr lang="en-US" dirty="0"/>
              <a:t>When consumers think of a brand?</a:t>
            </a:r>
          </a:p>
          <a:p>
            <a:pPr marL="171450" lvl="0" indent="-171450" algn="l" rtl="0">
              <a:spcBef>
                <a:spcPts val="360"/>
              </a:spcBef>
              <a:spcAft>
                <a:spcPts val="0"/>
              </a:spcAft>
              <a:buClr>
                <a:schemeClr val="dk1"/>
              </a:buClr>
              <a:buSzPts val="1200"/>
              <a:buFont typeface="Arial"/>
              <a:buChar char="•"/>
            </a:pPr>
            <a:r>
              <a:rPr lang="en-US" dirty="0"/>
              <a:t>How often do consumers think of a brand?</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10</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3116598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spcBef>
                <a:spcPts val="360"/>
              </a:spcBef>
              <a:spcAft>
                <a:spcPts val="0"/>
              </a:spcAft>
              <a:buClr>
                <a:schemeClr val="dk1"/>
              </a:buClr>
              <a:buSzPts val="1200"/>
              <a:buFont typeface="Arial"/>
              <a:buNone/>
            </a:pPr>
            <a:r>
              <a:rPr lang="en-US" dirty="0"/>
              <a:t>Attributes and benefits that underlie brand performance:</a:t>
            </a:r>
          </a:p>
          <a:p>
            <a:pPr marL="171450" lvl="0" indent="-171450" algn="l" rtl="0">
              <a:spcBef>
                <a:spcPts val="360"/>
              </a:spcBef>
              <a:spcAft>
                <a:spcPts val="0"/>
              </a:spcAft>
              <a:buClr>
                <a:schemeClr val="dk1"/>
              </a:buClr>
              <a:buSzPts val="1200"/>
              <a:buFont typeface="Arial"/>
              <a:buChar char="•"/>
            </a:pPr>
            <a:r>
              <a:rPr lang="en-US" dirty="0"/>
              <a:t>Primary ingredients and supplementary features.</a:t>
            </a:r>
          </a:p>
          <a:p>
            <a:pPr marL="171450" lvl="0" indent="-171450" algn="l" rtl="0">
              <a:spcBef>
                <a:spcPts val="360"/>
              </a:spcBef>
              <a:spcAft>
                <a:spcPts val="0"/>
              </a:spcAft>
              <a:buClr>
                <a:schemeClr val="dk1"/>
              </a:buClr>
              <a:buSzPts val="1200"/>
              <a:buFont typeface="Arial"/>
              <a:buChar char="•"/>
            </a:pPr>
            <a:r>
              <a:rPr lang="en-US" b="0" dirty="0"/>
              <a:t>Product reliability, durability, and serviceability:</a:t>
            </a:r>
          </a:p>
          <a:p>
            <a:pPr marL="628650" lvl="1" indent="-171450" algn="l" rtl="0">
              <a:spcBef>
                <a:spcPts val="360"/>
              </a:spcBef>
              <a:spcAft>
                <a:spcPts val="0"/>
              </a:spcAft>
              <a:buClr>
                <a:schemeClr val="dk1"/>
              </a:buClr>
              <a:buSzPts val="1200"/>
              <a:buFont typeface="Arial"/>
              <a:buChar char="•"/>
            </a:pPr>
            <a:r>
              <a:rPr lang="en-US" b="0" dirty="0"/>
              <a:t>Reliability: Measures the consistency of performance over time and from purchase to purchase.</a:t>
            </a:r>
          </a:p>
          <a:p>
            <a:pPr marL="628650" lvl="1" indent="-171450" algn="l" rtl="0">
              <a:spcBef>
                <a:spcPts val="360"/>
              </a:spcBef>
              <a:spcAft>
                <a:spcPts val="0"/>
              </a:spcAft>
              <a:buClr>
                <a:schemeClr val="dk1"/>
              </a:buClr>
              <a:buSzPts val="1200"/>
              <a:buFont typeface="Arial"/>
              <a:buChar char="•"/>
            </a:pPr>
            <a:r>
              <a:rPr lang="en-US" b="0" dirty="0"/>
              <a:t>Durability: The expected economic life of the product.</a:t>
            </a:r>
            <a:endParaRPr lang="en-US" sz="1600" b="0" dirty="0"/>
          </a:p>
          <a:p>
            <a:pPr marL="628650" lvl="1" indent="-171450" algn="l" rtl="0">
              <a:spcBef>
                <a:spcPts val="360"/>
              </a:spcBef>
              <a:spcAft>
                <a:spcPts val="0"/>
              </a:spcAft>
              <a:buClr>
                <a:schemeClr val="dk1"/>
              </a:buClr>
              <a:buSzPts val="1200"/>
              <a:buFont typeface="Arial"/>
              <a:buChar char="•"/>
            </a:pPr>
            <a:r>
              <a:rPr lang="en-US" b="0" dirty="0"/>
              <a:t>Serviceability: The ease of repairing the product if needed.</a:t>
            </a:r>
          </a:p>
          <a:p>
            <a:pPr marL="171450" lvl="0" indent="-171450" algn="l" rtl="0">
              <a:spcBef>
                <a:spcPts val="360"/>
              </a:spcBef>
              <a:spcAft>
                <a:spcPts val="0"/>
              </a:spcAft>
              <a:buClr>
                <a:schemeClr val="dk1"/>
              </a:buClr>
              <a:buSzPts val="1200"/>
              <a:buFont typeface="Arial"/>
              <a:buChar char="•"/>
            </a:pPr>
            <a:r>
              <a:rPr lang="en-US" b="0" dirty="0"/>
              <a:t>Service effectiveness, efficiency, and empathy:</a:t>
            </a:r>
          </a:p>
          <a:p>
            <a:pPr marL="628650" lvl="1" indent="-171450" algn="l" rtl="0">
              <a:spcBef>
                <a:spcPts val="360"/>
              </a:spcBef>
              <a:spcAft>
                <a:spcPts val="0"/>
              </a:spcAft>
              <a:buClr>
                <a:schemeClr val="dk1"/>
              </a:buClr>
              <a:buSzPts val="1200"/>
              <a:buFont typeface="Arial"/>
              <a:buChar char="•"/>
            </a:pPr>
            <a:r>
              <a:rPr lang="en-US" b="0" dirty="0"/>
              <a:t>Effectiveness: Measures how well the brand satisfies customers’ service requirements.</a:t>
            </a:r>
          </a:p>
          <a:p>
            <a:pPr marL="628650" lvl="1" indent="-171450" algn="l" rtl="0">
              <a:spcBef>
                <a:spcPts val="360"/>
              </a:spcBef>
              <a:spcAft>
                <a:spcPts val="0"/>
              </a:spcAft>
              <a:buClr>
                <a:schemeClr val="dk1"/>
              </a:buClr>
              <a:buSzPts val="1200"/>
              <a:buFont typeface="Arial"/>
              <a:buChar char="•"/>
            </a:pPr>
            <a:r>
              <a:rPr lang="en-US" b="0" dirty="0"/>
              <a:t>Efficiency: Describes the speed and responsiveness of service.</a:t>
            </a:r>
          </a:p>
          <a:p>
            <a:pPr marL="628650" lvl="1" indent="-171450" algn="l" rtl="0">
              <a:spcBef>
                <a:spcPts val="360"/>
              </a:spcBef>
              <a:spcAft>
                <a:spcPts val="0"/>
              </a:spcAft>
              <a:buClr>
                <a:schemeClr val="dk1"/>
              </a:buClr>
              <a:buSzPts val="1200"/>
              <a:buFont typeface="Arial"/>
              <a:buChar char="•"/>
            </a:pPr>
            <a:r>
              <a:rPr lang="en-US" b="0" dirty="0"/>
              <a:t>Empathy: Is the extent to which service providers are seen as trusting, caring, and having the customer’s interests in mind.</a:t>
            </a:r>
          </a:p>
          <a:p>
            <a:pPr marL="171450" lvl="0" indent="-171450" algn="l" rtl="0">
              <a:spcBef>
                <a:spcPts val="360"/>
              </a:spcBef>
              <a:spcAft>
                <a:spcPts val="0"/>
              </a:spcAft>
              <a:buClr>
                <a:schemeClr val="dk1"/>
              </a:buClr>
              <a:buSzPts val="1200"/>
              <a:buFont typeface="Arial"/>
              <a:buChar char="•"/>
            </a:pPr>
            <a:r>
              <a:rPr lang="en-US" b="0" dirty="0"/>
              <a:t>Style and design</a:t>
            </a:r>
          </a:p>
          <a:p>
            <a:pPr marL="171450" lvl="0" indent="-171450" algn="l" rtl="0">
              <a:spcBef>
                <a:spcPts val="360"/>
              </a:spcBef>
              <a:spcAft>
                <a:spcPts val="0"/>
              </a:spcAft>
              <a:buClr>
                <a:schemeClr val="dk1"/>
              </a:buClr>
              <a:buSzPts val="1200"/>
              <a:buFont typeface="Arial"/>
              <a:buChar char="•"/>
            </a:pPr>
            <a:r>
              <a:rPr lang="en-US" b="0" dirty="0"/>
              <a:t>Price:</a:t>
            </a:r>
          </a:p>
          <a:p>
            <a:pPr marL="628650" lvl="1" indent="-171450" algn="l" rtl="0">
              <a:spcBef>
                <a:spcPts val="360"/>
              </a:spcBef>
              <a:spcAft>
                <a:spcPts val="0"/>
              </a:spcAft>
              <a:buClr>
                <a:schemeClr val="dk1"/>
              </a:buClr>
              <a:buSzPts val="1200"/>
              <a:buFont typeface="Arial"/>
              <a:buChar char="•"/>
            </a:pPr>
            <a:r>
              <a:rPr lang="en-US" b="0" dirty="0"/>
              <a:t>Consumers may organize their product category knowledge in terms of the price tiers </a:t>
            </a:r>
            <a:r>
              <a:rPr lang="en-US" dirty="0"/>
              <a:t>of different brands.</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12</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813474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80000"/>
              </a:lnSpc>
              <a:spcBef>
                <a:spcPts val="0"/>
              </a:spcBef>
              <a:spcAft>
                <a:spcPts val="0"/>
              </a:spcAft>
              <a:buNone/>
            </a:pPr>
            <a:r>
              <a:rPr lang="en-US" sz="930" u="none" dirty="0"/>
              <a:t>User imagery:</a:t>
            </a:r>
            <a:r>
              <a:rPr lang="en-US" sz="930" u="sng" dirty="0"/>
              <a:t> </a:t>
            </a:r>
            <a:endParaRPr lang="en-US" dirty="0"/>
          </a:p>
          <a:p>
            <a:pPr marL="171450" lvl="0" indent="-171450" algn="l" rtl="0">
              <a:lnSpc>
                <a:spcPct val="80000"/>
              </a:lnSpc>
              <a:spcBef>
                <a:spcPts val="279"/>
              </a:spcBef>
              <a:spcAft>
                <a:spcPts val="0"/>
              </a:spcAft>
              <a:buClr>
                <a:schemeClr val="dk1"/>
              </a:buClr>
              <a:buSzPts val="930"/>
              <a:buFont typeface="Arial"/>
              <a:buChar char="•"/>
            </a:pPr>
            <a:r>
              <a:rPr lang="en-US" sz="930" dirty="0"/>
              <a:t>Type of person or organization who uses the brand.</a:t>
            </a:r>
            <a:endParaRPr lang="en-US" dirty="0"/>
          </a:p>
          <a:p>
            <a:pPr marL="171450" lvl="0" indent="-171450" algn="l" rtl="0">
              <a:lnSpc>
                <a:spcPct val="80000"/>
              </a:lnSpc>
              <a:spcBef>
                <a:spcPts val="279"/>
              </a:spcBef>
              <a:spcAft>
                <a:spcPts val="0"/>
              </a:spcAft>
              <a:buClr>
                <a:schemeClr val="dk1"/>
              </a:buClr>
              <a:buSzPts val="930"/>
              <a:buFont typeface="Arial"/>
              <a:buChar char="•"/>
            </a:pPr>
            <a:r>
              <a:rPr lang="en-US" sz="930" dirty="0"/>
              <a:t>Results in customers’ mental image of actual users or more aspirational, idealized users.</a:t>
            </a:r>
            <a:endParaRPr lang="en-US" dirty="0"/>
          </a:p>
          <a:p>
            <a:pPr marL="171450" lvl="0" indent="-171450" algn="l" rtl="0">
              <a:lnSpc>
                <a:spcPct val="80000"/>
              </a:lnSpc>
              <a:spcBef>
                <a:spcPts val="279"/>
              </a:spcBef>
              <a:spcAft>
                <a:spcPts val="0"/>
              </a:spcAft>
              <a:buClr>
                <a:schemeClr val="dk1"/>
              </a:buClr>
              <a:buSzPts val="930"/>
              <a:buFont typeface="Arial"/>
              <a:buChar char="•"/>
            </a:pPr>
            <a:r>
              <a:rPr lang="en-US" sz="930" dirty="0"/>
              <a:t>Consumers may base associations of a typical or idealized brand user on descriptive demographic factors or more abstract psychographic factors:</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Demographic factors: Gender, age, race, and income.</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Psychographic factors: Attitudes toward life, careers, possessions, social issues, or political institutions.</a:t>
            </a:r>
            <a:endParaRPr lang="en-US" dirty="0"/>
          </a:p>
          <a:p>
            <a:pPr marL="457200" lvl="1" indent="0" algn="l" rtl="0">
              <a:lnSpc>
                <a:spcPct val="80000"/>
              </a:lnSpc>
              <a:spcBef>
                <a:spcPts val="279"/>
              </a:spcBef>
              <a:spcAft>
                <a:spcPts val="0"/>
              </a:spcAft>
              <a:buClr>
                <a:schemeClr val="dk1"/>
              </a:buClr>
              <a:buSzPts val="930"/>
              <a:buFont typeface="Arial"/>
              <a:buNone/>
            </a:pPr>
            <a:endParaRPr lang="en-US" sz="930" dirty="0"/>
          </a:p>
          <a:p>
            <a:pPr marL="0" lvl="0" indent="0" algn="l" rtl="0">
              <a:lnSpc>
                <a:spcPct val="80000"/>
              </a:lnSpc>
              <a:spcBef>
                <a:spcPts val="279"/>
              </a:spcBef>
              <a:spcAft>
                <a:spcPts val="0"/>
              </a:spcAft>
              <a:buClr>
                <a:schemeClr val="dk1"/>
              </a:buClr>
              <a:buSzPts val="930"/>
              <a:buFont typeface="Arial"/>
              <a:buNone/>
            </a:pPr>
            <a:r>
              <a:rPr lang="en-US" sz="930" u="none" dirty="0"/>
              <a:t>Purchase and usage situations/imagery:</a:t>
            </a:r>
            <a:endParaRPr lang="en-US" u="none" dirty="0"/>
          </a:p>
          <a:p>
            <a:pPr marL="171450" lvl="0" indent="-171450" algn="l" rtl="0">
              <a:lnSpc>
                <a:spcPct val="80000"/>
              </a:lnSpc>
              <a:spcBef>
                <a:spcPts val="279"/>
              </a:spcBef>
              <a:spcAft>
                <a:spcPts val="0"/>
              </a:spcAft>
              <a:buClr>
                <a:schemeClr val="dk1"/>
              </a:buClr>
              <a:buSzPts val="930"/>
              <a:buFont typeface="Arial"/>
              <a:buChar char="•"/>
            </a:pPr>
            <a:r>
              <a:rPr lang="en-US" sz="930" dirty="0"/>
              <a:t>Associations that tell consumers under what conditions or situations they can or should buy and use the brand.</a:t>
            </a:r>
            <a:endParaRPr lang="en-US" dirty="0"/>
          </a:p>
          <a:p>
            <a:pPr marL="171450" lvl="0" indent="-171450" algn="l" rtl="0">
              <a:lnSpc>
                <a:spcPct val="80000"/>
              </a:lnSpc>
              <a:spcBef>
                <a:spcPts val="279"/>
              </a:spcBef>
              <a:spcAft>
                <a:spcPts val="0"/>
              </a:spcAft>
              <a:buClr>
                <a:schemeClr val="dk1"/>
              </a:buClr>
              <a:buSzPts val="930"/>
              <a:buFont typeface="Arial"/>
              <a:buChar char="•"/>
            </a:pPr>
            <a:r>
              <a:rPr lang="en-US" sz="930" dirty="0"/>
              <a:t>Associations to a typical usage situation can relate to the time to use the brand, location, and type of activity during which to use the brand.</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14</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987240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80000"/>
              </a:lnSpc>
              <a:spcBef>
                <a:spcPts val="279"/>
              </a:spcBef>
              <a:spcAft>
                <a:spcPts val="0"/>
              </a:spcAft>
              <a:buClr>
                <a:schemeClr val="dk1"/>
              </a:buClr>
              <a:buSzPts val="930"/>
              <a:buFont typeface="Arial"/>
              <a:buNone/>
            </a:pPr>
            <a:r>
              <a:rPr lang="en-US" sz="930" u="none" dirty="0"/>
              <a:t>Brand personality and values:</a:t>
            </a:r>
            <a:endParaRPr lang="en-US" u="none" dirty="0"/>
          </a:p>
          <a:p>
            <a:pPr marL="0" lvl="0" indent="-59055" algn="l" rtl="0">
              <a:lnSpc>
                <a:spcPct val="80000"/>
              </a:lnSpc>
              <a:spcBef>
                <a:spcPts val="279"/>
              </a:spcBef>
              <a:spcAft>
                <a:spcPts val="0"/>
              </a:spcAft>
              <a:buClr>
                <a:schemeClr val="dk1"/>
              </a:buClr>
              <a:buSzPts val="930"/>
              <a:buFont typeface="Arial"/>
              <a:buChar char="•"/>
            </a:pPr>
            <a:r>
              <a:rPr lang="en-US" sz="930" dirty="0"/>
              <a:t> Through consumer experience or marketing activities, brands may take on personality traits.</a:t>
            </a:r>
            <a:endParaRPr lang="en-US" dirty="0"/>
          </a:p>
          <a:p>
            <a:pPr marL="0" lvl="0" indent="-59055" algn="l" rtl="0">
              <a:lnSpc>
                <a:spcPct val="80000"/>
              </a:lnSpc>
              <a:spcBef>
                <a:spcPts val="279"/>
              </a:spcBef>
              <a:spcAft>
                <a:spcPts val="0"/>
              </a:spcAft>
              <a:buClr>
                <a:schemeClr val="dk1"/>
              </a:buClr>
              <a:buSzPts val="930"/>
              <a:buFont typeface="Arial"/>
              <a:buChar char="•"/>
            </a:pPr>
            <a:r>
              <a:rPr lang="en-US" sz="930" dirty="0"/>
              <a:t> Five dimensions of brand personality:</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Sincerity (down-to-earth, honest, wholesome, and cheerful)</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Excitement (daring, spirited, imaginative, and up-to-date)</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Competence (reliable, intelligent, and successful)</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Sophistication (upper class and charming)</a:t>
            </a:r>
            <a:endParaRPr lang="en-US" dirty="0"/>
          </a:p>
          <a:p>
            <a:pPr marL="628650" lvl="1" indent="-171450" algn="l" rtl="0">
              <a:lnSpc>
                <a:spcPct val="80000"/>
              </a:lnSpc>
              <a:spcBef>
                <a:spcPts val="279"/>
              </a:spcBef>
              <a:spcAft>
                <a:spcPts val="0"/>
              </a:spcAft>
              <a:buClr>
                <a:schemeClr val="dk1"/>
              </a:buClr>
              <a:buSzPts val="930"/>
              <a:buFont typeface="Arial"/>
              <a:buChar char="•"/>
            </a:pPr>
            <a:r>
              <a:rPr lang="en-US" sz="930" dirty="0"/>
              <a:t>Ruggedness (outdoorsy and tough)</a:t>
            </a:r>
            <a:endParaRPr lang="en-IN"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15</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35406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lIns="0" tIns="0" rIns="0" bIns="0"/>
          <a:lstStyle>
            <a:lvl1pPr>
              <a:defRPr sz="3600">
                <a:solidFill>
                  <a:schemeClr val="tx2"/>
                </a:solidFill>
                <a:latin typeface="+mj-lt"/>
              </a:defRPr>
            </a:lvl1pPr>
          </a:lstStyle>
          <a:p>
            <a:r>
              <a:rPr lang="en-US" dirty="0"/>
              <a:t>Click to edit Master title style</a:t>
            </a:r>
          </a:p>
        </p:txBody>
      </p:sp>
      <p:sp>
        <p:nvSpPr>
          <p:cNvPr id="3" name="Content Placeholder 2"/>
          <p:cNvSpPr>
            <a:spLocks noGrp="1"/>
          </p:cNvSpPr>
          <p:nvPr>
            <p:ph idx="1"/>
          </p:nvPr>
        </p:nvSpPr>
        <p:spPr>
          <a:xfrm>
            <a:off x="457200" y="1557470"/>
            <a:ext cx="8229600" cy="4525963"/>
          </a:xfrm>
        </p:spPr>
        <p:txBody>
          <a:bodyPr lIns="0" tIns="0" rIns="0" bIns="0"/>
          <a:lstStyle>
            <a:lvl1pPr marL="255600" indent="-255600">
              <a:buClr>
                <a:srgbClr val="007FA3"/>
              </a:buClr>
              <a:buSzPct val="100000"/>
              <a:buFont typeface="Arial" panose="020B0604020202020204" pitchFamily="34" charset="0"/>
              <a:buChar char="•"/>
              <a:defRPr sz="2400">
                <a:latin typeface="+mn-lt"/>
              </a:defRPr>
            </a:lvl1pPr>
            <a:lvl2pPr marL="741600" indent="-284400">
              <a:buClr>
                <a:srgbClr val="007FA3"/>
              </a:buClr>
              <a:defRPr sz="2400">
                <a:latin typeface="+mn-lt"/>
              </a:defRPr>
            </a:lvl2pPr>
            <a:lvl3pPr indent="-230400">
              <a:buClr>
                <a:srgbClr val="007FA3"/>
              </a:buClr>
              <a:defRPr sz="2400">
                <a:latin typeface="+mn-lt"/>
              </a:defRPr>
            </a:lvl3pPr>
            <a:lvl4pPr indent="-230400">
              <a:buClr>
                <a:srgbClr val="007FA3"/>
              </a:buClr>
              <a:defRPr sz="2400">
                <a:latin typeface="+mn-lt"/>
              </a:defRPr>
            </a:lvl4pPr>
            <a:lvl5pPr indent="-230400">
              <a:buClr>
                <a:srgbClr val="007FA3"/>
              </a:buClr>
              <a:defRPr sz="2400">
                <a:latin typeface="+mn-lt"/>
              </a:defRPr>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A9DF6EFB-3F44-496C-A842-1E0B3D3B975A}" type="datetimeFigureOut">
              <a:rPr lang="en-US" smtClean="0"/>
              <a:pPr/>
              <a:t>7/25/2022</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pPr/>
              <a:t>‹#›</a:t>
            </a:fld>
            <a:endParaRPr lang="en-US" dirty="0"/>
          </a:p>
        </p:txBody>
      </p:sp>
    </p:spTree>
    <p:extLst>
      <p:ext uri="{BB962C8B-B14F-4D97-AF65-F5344CB8AC3E}">
        <p14:creationId xmlns:p14="http://schemas.microsoft.com/office/powerpoint/2010/main" val="3567289351"/>
      </p:ext>
    </p:extLst>
  </p:cSld>
  <p:clrMapOvr>
    <a:masterClrMapping/>
  </p:clrMapOvr>
  <p:extLst>
    <p:ext uri="{DCECCB84-F9BA-43D5-87BE-67443E8EF086}">
      <p15:sldGuideLst xmlns:p15="http://schemas.microsoft.com/office/powerpoint/2012/main">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dirty="0"/>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63" name="Shape 63"/>
          <p:cNvSpPr txBox="1">
            <a:spLocks noGrp="1"/>
          </p:cNvSpPr>
          <p:nvPr>
            <p:ph type="body" idx="1"/>
          </p:nvPr>
        </p:nvSpPr>
        <p:spPr>
          <a:xfrm>
            <a:off x="457200" y="816429"/>
            <a:ext cx="8229600" cy="402769"/>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lIns="91425" tIns="91425" rIns="91425" bIns="91425" anchor="t" anchorCtr="0"/>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65" name="Shape 65"/>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6" name="Shape 66"/>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67" name="Shape 67"/>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0" name="Shape 70"/>
          <p:cNvSpPr txBox="1">
            <a:spLocks noGrp="1"/>
          </p:cNvSpPr>
          <p:nvPr>
            <p:ph type="body" idx="1"/>
          </p:nvPr>
        </p:nvSpPr>
        <p:spPr>
          <a:xfrm>
            <a:off x="674687" y="3962400"/>
            <a:ext cx="7794626"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71" name="Shape 7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2" name="Shape 7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3" name="Shape 7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lIns="91425" tIns="91425" rIns="91425" bIns="91425"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76" name="Shape 7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7" name="Shape 7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78" name="Shape 7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9" name="Shape 39"/>
          <p:cNvSpPr txBox="1">
            <a:spLocks noGrp="1"/>
          </p:cNvSpPr>
          <p:nvPr>
            <p:ph type="body" idx="1"/>
          </p:nvPr>
        </p:nvSpPr>
        <p:spPr>
          <a:xfrm>
            <a:off x="457200" y="816429"/>
            <a:ext cx="8229600" cy="47897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1"/>
            <a:ext cx="3657600" cy="602738"/>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dirty="0"/>
          </a:p>
        </p:txBody>
      </p:sp>
      <p:sp>
        <p:nvSpPr>
          <p:cNvPr id="42" name="Shape 42"/>
          <p:cNvSpPr txBox="1">
            <a:spLocks noGrp="1"/>
          </p:cNvSpPr>
          <p:nvPr>
            <p:ph type="ftr" idx="11"/>
          </p:nvPr>
        </p:nvSpPr>
        <p:spPr>
          <a:xfrm>
            <a:off x="93969" y="6165337"/>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3" name="Shape 4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44" name="Shape 4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3" name="Content Placeholder 2"/>
          <p:cNvSpPr>
            <a:spLocks noGrp="1"/>
          </p:cNvSpPr>
          <p:nvPr>
            <p:ph sz="quarter" idx="14"/>
          </p:nvPr>
        </p:nvSpPr>
        <p:spPr>
          <a:xfrm>
            <a:off x="5029200" y="4640263"/>
            <a:ext cx="3675063" cy="1050925"/>
          </a:xfrm>
        </p:spPr>
        <p:txBody>
          <a:bodyPr/>
          <a:lstStyle>
            <a:lvl1pPr marL="101600" indent="0">
              <a:buNone/>
              <a:defRPr/>
            </a:lvl1pPr>
          </a:lstStyle>
          <a:p>
            <a:pPr lvl="0"/>
            <a:endParaRPr lang="en-US" dirty="0"/>
          </a:p>
        </p:txBody>
      </p:sp>
    </p:spTree>
    <p:extLst>
      <p:ext uri="{BB962C8B-B14F-4D97-AF65-F5344CB8AC3E}">
        <p14:creationId xmlns:p14="http://schemas.microsoft.com/office/powerpoint/2010/main" val="625413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and On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chemeClr val="tx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6"/>
            <a:ext cx="8229600" cy="44342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Tree>
    <p:extLst>
      <p:ext uri="{BB962C8B-B14F-4D97-AF65-F5344CB8AC3E}">
        <p14:creationId xmlns:p14="http://schemas.microsoft.com/office/powerpoint/2010/main" val="3678147491"/>
      </p:ext>
    </p:extLst>
  </p:cSld>
  <p:clrMapOvr>
    <a:masterClrMapping/>
  </p:clrMapOvr>
  <p:extLst>
    <p:ext uri="{DCECCB84-F9BA-43D5-87BE-67443E8EF086}">
      <p15:sldGuideLst xmlns:p15="http://schemas.microsoft.com/office/powerpoint/2012/main">
        <p15:guide id="1" orient="horz" pos="981"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1836354"/>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3632200"/>
            <a:ext cx="8229600" cy="17938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748656664"/>
      </p:ext>
    </p:extLst>
  </p:cSld>
  <p:clrMapOvr>
    <a:masterClrMapping/>
  </p:clrMapOvr>
  <p:extLst>
    <p:ext uri="{DCECCB84-F9BA-43D5-87BE-67443E8EF086}">
      <p15:sldGuideLst xmlns:p15="http://schemas.microsoft.com/office/powerpoint/2012/main">
        <p15:guide id="1" orient="horz" pos="981">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7"/>
            <a:ext cx="8229600" cy="126378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3063790"/>
            <a:ext cx="8229600" cy="11834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4490938"/>
            <a:ext cx="8229600" cy="126057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3266143735"/>
      </p:ext>
    </p:extLst>
  </p:cSld>
  <p:clrMapOvr>
    <a:masterClrMapping/>
  </p:clrMapOvr>
  <p:extLst>
    <p:ext uri="{DCECCB84-F9BA-43D5-87BE-67443E8EF086}">
      <p15:sldGuideLst xmlns:p15="http://schemas.microsoft.com/office/powerpoint/2012/main">
        <p15:guide id="1" orient="horz" pos="981">
          <p15:clr>
            <a:srgbClr val="FBAE40"/>
          </p15:clr>
        </p15:guide>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Four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89505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760292"/>
            <a:ext cx="8229600" cy="107677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4016772"/>
            <a:ext cx="8229600" cy="1016701"/>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5155500"/>
            <a:ext cx="8232775" cy="9119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762941656"/>
      </p:ext>
    </p:extLst>
  </p:cSld>
  <p:clrMapOvr>
    <a:masterClrMapping/>
  </p:clrMapOvr>
  <p:extLst>
    <p:ext uri="{DCECCB84-F9BA-43D5-87BE-67443E8EF086}">
      <p15:sldGuideLst xmlns:p15="http://schemas.microsoft.com/office/powerpoint/2012/main">
        <p15:guide id="1" orient="horz" pos="981">
          <p15:clr>
            <a:srgbClr val="FBAE40"/>
          </p15:clr>
        </p15:guide>
        <p15:guide id="2" pos="288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Five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708308"/>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451377"/>
            <a:ext cx="8229600" cy="735437"/>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3486685"/>
            <a:ext cx="8229600" cy="716830"/>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4503386"/>
            <a:ext cx="8232775" cy="716828"/>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7"/>
          </p:nvPr>
        </p:nvSpPr>
        <p:spPr>
          <a:xfrm>
            <a:off x="457200" y="5494338"/>
            <a:ext cx="8229600" cy="555625"/>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3415060848"/>
      </p:ext>
    </p:extLst>
  </p:cSld>
  <p:clrMapOvr>
    <a:masterClrMapping/>
  </p:clrMapOvr>
  <p:extLst>
    <p:ext uri="{DCECCB84-F9BA-43D5-87BE-67443E8EF086}">
      <p15:sldGuideLst xmlns:p15="http://schemas.microsoft.com/office/powerpoint/2012/main">
        <p15:guide id="1" orient="horz" pos="981">
          <p15:clr>
            <a:srgbClr val="FBAE40"/>
          </p15:clr>
        </p15:guide>
        <p15:guide id="2" pos="288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Six Content">
    <p:spTree>
      <p:nvGrpSpPr>
        <p:cNvPr id="1" name="Shape 30"/>
        <p:cNvGrpSpPr/>
        <p:nvPr/>
      </p:nvGrpSpPr>
      <p:grpSpPr>
        <a:xfrm>
          <a:off x="0" y="0"/>
          <a:ext cx="0" cy="0"/>
          <a:chOff x="0" y="0"/>
          <a:chExt cx="0" cy="0"/>
        </a:xfrm>
      </p:grpSpPr>
      <p:sp>
        <p:nvSpPr>
          <p:cNvPr id="31" name="Title"/>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34" name="Shape 34"/>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5" name="Shape 35"/>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36" name="Shape 36"/>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
        <p:nvSpPr>
          <p:cNvPr id="4" name="Content Placeholder 3">
            <a:extLst>
              <a:ext uri="{FF2B5EF4-FFF2-40B4-BE49-F238E27FC236}">
                <a16:creationId xmlns:a16="http://schemas.microsoft.com/office/drawing/2014/main" id="{211BB07C-705F-4113-A2C5-779D6EA64D97}"/>
              </a:ext>
            </a:extLst>
          </p:cNvPr>
          <p:cNvSpPr>
            <a:spLocks noGrp="1"/>
          </p:cNvSpPr>
          <p:nvPr>
            <p:ph sz="quarter" idx="13"/>
          </p:nvPr>
        </p:nvSpPr>
        <p:spPr>
          <a:xfrm>
            <a:off x="457200" y="1556328"/>
            <a:ext cx="8229600" cy="595178"/>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 </a:t>
            </a:r>
          </a:p>
          <a:p>
            <a:pPr lvl="2"/>
            <a:r>
              <a:rPr lang="en-US" dirty="0"/>
              <a:t> </a:t>
            </a:r>
          </a:p>
          <a:p>
            <a:pPr lvl="3"/>
            <a:r>
              <a:rPr lang="en-US" dirty="0"/>
              <a:t> </a:t>
            </a:r>
          </a:p>
          <a:p>
            <a:pPr lvl="3"/>
            <a:endParaRPr lang="en-US" dirty="0"/>
          </a:p>
          <a:p>
            <a:pPr lvl="4"/>
            <a:endParaRPr lang="en-US" dirty="0"/>
          </a:p>
        </p:txBody>
      </p:sp>
      <p:sp>
        <p:nvSpPr>
          <p:cNvPr id="3" name="Content Placeholder 2"/>
          <p:cNvSpPr>
            <a:spLocks noGrp="1"/>
          </p:cNvSpPr>
          <p:nvPr>
            <p:ph sz="quarter" idx="14"/>
          </p:nvPr>
        </p:nvSpPr>
        <p:spPr>
          <a:xfrm>
            <a:off x="457200" y="2273743"/>
            <a:ext cx="8229600" cy="554915"/>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5"/>
          </p:nvPr>
        </p:nvSpPr>
        <p:spPr>
          <a:xfrm>
            <a:off x="457200" y="2950895"/>
            <a:ext cx="8229600" cy="535791"/>
          </a:xfrm>
        </p:spPr>
        <p:txBody>
          <a:bodyPr lIns="0" tIns="0" rIns="0" bIns="0"/>
          <a:lstStyle>
            <a:lvl1pPr indent="-255600">
              <a:defRPr sz="2400">
                <a:latin typeface="+mn-lt"/>
              </a:defRPr>
            </a:lvl1pPr>
            <a:lvl2pPr indent="-284400">
              <a:defRPr sz="2400">
                <a:latin typeface="+mn-lt"/>
              </a:defRPr>
            </a:lvl2pPr>
            <a:lvl3pPr indent="-230400">
              <a:defRPr sz="2400">
                <a:latin typeface="+mn-lt"/>
              </a:defRPr>
            </a:lvl3pPr>
            <a:lvl4pPr indent="-230400">
              <a:defRPr sz="2400">
                <a:latin typeface="+mn-lt"/>
              </a:defRPr>
            </a:lvl4pPr>
            <a:lvl5pPr indent="-230400">
              <a:defRPr sz="2400">
                <a:latin typeface="+mn-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6" name="Content Placeholder 5"/>
          <p:cNvSpPr>
            <a:spLocks noGrp="1"/>
          </p:cNvSpPr>
          <p:nvPr>
            <p:ph sz="quarter" idx="16"/>
          </p:nvPr>
        </p:nvSpPr>
        <p:spPr>
          <a:xfrm>
            <a:off x="457200" y="3639492"/>
            <a:ext cx="8232775" cy="677152"/>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7"/>
          </p:nvPr>
        </p:nvSpPr>
        <p:spPr>
          <a:xfrm>
            <a:off x="457200" y="4469451"/>
            <a:ext cx="8229600" cy="598206"/>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84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8" name="Content Placeholder 7"/>
          <p:cNvSpPr>
            <a:spLocks noGrp="1"/>
          </p:cNvSpPr>
          <p:nvPr>
            <p:ph sz="quarter" idx="18"/>
          </p:nvPr>
        </p:nvSpPr>
        <p:spPr>
          <a:xfrm>
            <a:off x="457200" y="5221288"/>
            <a:ext cx="8232775" cy="641350"/>
          </a:xfrm>
        </p:spPr>
        <p:txBody>
          <a:bodyPr lIns="0" tIns="0" rIns="0" bIns="0"/>
          <a:lstStyle>
            <a:lvl1pPr marR="0" indent="-2556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1pPr>
            <a:lvl2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2pPr>
            <a:lvl3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3pPr>
            <a:lvl4pPr marR="0" indent="-230400" algn="l" rtl="0">
              <a:lnSpc>
                <a:spcPct val="100000"/>
              </a:lnSpc>
              <a:spcAft>
                <a:spcPts val="0"/>
              </a:spcAft>
              <a:buClr>
                <a:srgbClr val="007FA3"/>
              </a:buClr>
              <a:buSzPct val="100000"/>
              <a:defRPr lang="en-US" sz="2400" b="0" i="0" u="none" strike="noStrike" cap="none" dirty="0" smtClean="0">
                <a:solidFill>
                  <a:schemeClr val="dk1"/>
                </a:solidFill>
                <a:latin typeface="+mn-lt"/>
                <a:ea typeface="Arial"/>
                <a:cs typeface="Arial"/>
                <a:sym typeface="Arial"/>
              </a:defRPr>
            </a:lvl4pPr>
            <a:lvl5pPr marR="0" algn="l" rtl="0">
              <a:lnSpc>
                <a:spcPct val="100000"/>
              </a:lnSpc>
              <a:spcAft>
                <a:spcPts val="0"/>
              </a:spcAft>
              <a:buClr>
                <a:srgbClr val="007FA3"/>
              </a:buClr>
              <a:buSzPct val="100000"/>
              <a:defRPr lang="en-IN" sz="2400" b="0" i="0" u="none" strike="noStrike" cap="none" dirty="0" smtClean="0">
                <a:solidFill>
                  <a:schemeClr val="dk1"/>
                </a:solidFill>
                <a:latin typeface="+mn-lt"/>
                <a:ea typeface="Arial"/>
                <a:cs typeface="Arial"/>
                <a:sym typeface="Aria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744271391"/>
      </p:ext>
    </p:extLst>
  </p:cSld>
  <p:clrMapOvr>
    <a:masterClrMapping/>
  </p:clrMapOvr>
  <p:extLst>
    <p:ext uri="{DCECCB84-F9BA-43D5-87BE-67443E8EF086}">
      <p15:sldGuideLst xmlns:p15="http://schemas.microsoft.com/office/powerpoint/2012/main">
        <p15:guide id="1" orient="horz" pos="981">
          <p15:clr>
            <a:srgbClr val="FBAE40"/>
          </p15:clr>
        </p15:guide>
        <p15:guide id="2" pos="288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lIns="91425" tIns="91425" rIns="91425" bIns="91425" anchor="t" anchorCtr="0"/>
          <a:lstStyle>
            <a:lvl1pPr marL="0" marR="0" lvl="0" indent="0" algn="l" rtl="0">
              <a:lnSpc>
                <a:spcPct val="100000"/>
              </a:lnSpc>
              <a:spcBef>
                <a:spcPts val="0"/>
              </a:spcBef>
              <a:buClr>
                <a:srgbClr val="007FA3"/>
              </a:buClr>
              <a:buFont typeface="Times New Roman"/>
              <a:buNone/>
              <a:defRPr sz="3600" b="1" i="0" u="none" strike="noStrike" cap="none">
                <a:solidFill>
                  <a:srgbClr val="007FA3"/>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55" name="Shape 55"/>
          <p:cNvSpPr txBox="1">
            <a:spLocks noGrp="1"/>
          </p:cNvSpPr>
          <p:nvPr>
            <p:ph type="body" idx="1"/>
          </p:nvPr>
        </p:nvSpPr>
        <p:spPr>
          <a:xfrm>
            <a:off x="457200" y="5368160"/>
            <a:ext cx="8229600" cy="916856"/>
          </a:xfrm>
          <a:prstGeom prst="rect">
            <a:avLst/>
          </a:prstGeom>
          <a:noFill/>
          <a:ln>
            <a:noFill/>
          </a:ln>
        </p:spPr>
        <p:txBody>
          <a:bodyPr lIns="91425" tIns="91425" rIns="91425" bIns="91425" anchor="b" anchorCtr="0"/>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56" name="Shape 56"/>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7" name="Shape 57"/>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58" name="Shape 58"/>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dk1"/>
                </a:solidFill>
                <a:latin typeface="Arial"/>
                <a:ea typeface="Arial"/>
                <a:cs typeface="Arial"/>
                <a:sym typeface="Arial"/>
              </a:rPr>
              <a:t>‹#›</a:t>
            </a:fld>
            <a:endParaRPr lang="en-US" sz="9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8263026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18" name="Shape 18"/>
          <p:cNvSpPr/>
          <p:nvPr/>
        </p:nvSpPr>
        <p:spPr>
          <a:xfrm>
            <a:off x="0" y="0"/>
            <a:ext cx="9144000" cy="3886200"/>
          </a:xfrm>
          <a:prstGeom prst="rect">
            <a:avLst/>
          </a:prstGeom>
          <a:solidFill>
            <a:srgbClr val="007FA3"/>
          </a:solidFill>
          <a:ln w="25400" cap="flat" cmpd="sng">
            <a:solidFill>
              <a:srgbClr val="007FA3"/>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dirty="0">
              <a:solidFill>
                <a:schemeClr val="lt1"/>
              </a:solidFill>
              <a:latin typeface="Arial"/>
              <a:ea typeface="Arial"/>
              <a:cs typeface="Arial"/>
              <a:sym typeface="Aria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lIns="91425" tIns="91425" rIns="91425" bIns="91425" anchor="b" anchorCtr="0"/>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mj-lt"/>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lIns="91425" tIns="91425" rIns="91425" bIns="91425" anchor="t" anchorCtr="0"/>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21" name="Shape 21"/>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2" name="Shape 22"/>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23" name="Shape 23"/>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extLst>
      <p:ext uri="{BB962C8B-B14F-4D97-AF65-F5344CB8AC3E}">
        <p14:creationId xmlns:p14="http://schemas.microsoft.com/office/powerpoint/2010/main" val="3245734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457200" y="215371"/>
            <a:ext cx="8229600" cy="1097279"/>
          </a:xfrm>
          <a:prstGeom prst="rect">
            <a:avLst/>
          </a:prstGeom>
          <a:noFill/>
          <a:ln>
            <a:noFill/>
          </a:ln>
        </p:spPr>
        <p:txBody>
          <a:bodyPr lIns="0" tIns="0" rIns="0" bIns="0" anchor="b" anchorCtr="0"/>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11" name="Shape 11"/>
          <p:cNvSpPr txBox="1">
            <a:spLocks noGrp="1"/>
          </p:cNvSpPr>
          <p:nvPr>
            <p:ph type="body" idx="1"/>
          </p:nvPr>
        </p:nvSpPr>
        <p:spPr>
          <a:xfrm>
            <a:off x="457200" y="1600200"/>
            <a:ext cx="8229600" cy="4525963"/>
          </a:xfrm>
          <a:prstGeom prst="rect">
            <a:avLst/>
          </a:prstGeom>
          <a:noFill/>
          <a:ln>
            <a:noFill/>
          </a:ln>
        </p:spPr>
        <p:txBody>
          <a:bodyPr lIns="0" tIns="0" rIns="0" bIns="0" anchor="t" anchorCtr="0"/>
          <a:lstStyle>
            <a:lvl1pPr marL="256032" marR="0" lvl="0" indent="-1544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12" name="Shape 12"/>
          <p:cNvSpPr txBox="1">
            <a:spLocks noGrp="1"/>
          </p:cNvSpPr>
          <p:nvPr>
            <p:ph type="ftr" idx="11"/>
          </p:nvPr>
        </p:nvSpPr>
        <p:spPr>
          <a:xfrm>
            <a:off x="93969" y="6172200"/>
            <a:ext cx="8595359" cy="235462"/>
          </a:xfrm>
          <a:prstGeom prst="rect">
            <a:avLst/>
          </a:prstGeom>
          <a:noFill/>
          <a:ln>
            <a:noFill/>
          </a:ln>
        </p:spPr>
        <p:txBody>
          <a:bodyPr lIns="91425" tIns="91425" rIns="91425" bIns="91425" anchor="b" anchorCtr="0"/>
          <a:lstStyle>
            <a:lvl1pPr marL="0" marR="0" lvl="0" indent="0" algn="l" rtl="0">
              <a:spcBef>
                <a:spcPts val="0"/>
              </a:spcBef>
              <a:buNone/>
              <a:defRPr sz="1100" b="0" i="0" u="none" strike="noStrike" cap="none">
                <a:solidFill>
                  <a:schemeClr val="dk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3" name="Shape 13"/>
          <p:cNvSpPr txBox="1">
            <a:spLocks noGrp="1"/>
          </p:cNvSpPr>
          <p:nvPr>
            <p:ph type="dt" idx="10"/>
          </p:nvPr>
        </p:nvSpPr>
        <p:spPr>
          <a:xfrm>
            <a:off x="6335712" y="113071"/>
            <a:ext cx="2133599" cy="182879"/>
          </a:xfrm>
          <a:prstGeom prst="rect">
            <a:avLst/>
          </a:prstGeom>
          <a:noFill/>
          <a:ln>
            <a:noFill/>
          </a:ln>
        </p:spPr>
        <p:txBody>
          <a:bodyPr lIns="91425" tIns="91425" rIns="91425" bIns="91425" anchor="ctr" anchorCtr="0"/>
          <a:lstStyle>
            <a:lvl1pPr marL="0" marR="0" lvl="0" indent="0" algn="r" rtl="0">
              <a:spcBef>
                <a:spcPts val="0"/>
              </a:spcBef>
              <a:buNone/>
              <a:defRPr sz="900" b="0" i="0" u="none" strike="noStrike" cap="none">
                <a:solidFill>
                  <a:schemeClr val="lt1"/>
                </a:solidFill>
                <a:latin typeface="Arial"/>
                <a:ea typeface="Arial"/>
                <a:cs typeface="Arial"/>
                <a:sym typeface="Arial"/>
              </a:defRPr>
            </a:lvl1pPr>
            <a:lvl2pPr marL="457200" marR="0" lvl="1" indent="0" algn="l" rtl="0">
              <a:spcBef>
                <a:spcPts val="0"/>
              </a:spcBef>
              <a:buNone/>
              <a:defRPr sz="1800" b="0" i="0" u="none" strike="noStrike" cap="none">
                <a:solidFill>
                  <a:schemeClr val="dk1"/>
                </a:solidFill>
                <a:latin typeface="Arial"/>
                <a:ea typeface="Arial"/>
                <a:cs typeface="Arial"/>
                <a:sym typeface="Arial"/>
              </a:defRPr>
            </a:lvl2pPr>
            <a:lvl3pPr marL="914400" marR="0" lvl="2" indent="0" algn="l" rtl="0">
              <a:spcBef>
                <a:spcPts val="0"/>
              </a:spcBef>
              <a:buNone/>
              <a:defRPr sz="1800" b="0" i="0" u="none" strike="noStrike" cap="none">
                <a:solidFill>
                  <a:schemeClr val="dk1"/>
                </a:solidFill>
                <a:latin typeface="Arial"/>
                <a:ea typeface="Arial"/>
                <a:cs typeface="Arial"/>
                <a:sym typeface="Arial"/>
              </a:defRPr>
            </a:lvl3pPr>
            <a:lvl4pPr marL="1371600" marR="0" lvl="3" indent="0" algn="l" rtl="0">
              <a:spcBef>
                <a:spcPts val="0"/>
              </a:spcBef>
              <a:buNone/>
              <a:defRPr sz="1800" b="0" i="0" u="none" strike="noStrike" cap="none">
                <a:solidFill>
                  <a:schemeClr val="dk1"/>
                </a:solidFill>
                <a:latin typeface="Arial"/>
                <a:ea typeface="Arial"/>
                <a:cs typeface="Arial"/>
                <a:sym typeface="Arial"/>
              </a:defRPr>
            </a:lvl4pPr>
            <a:lvl5pPr marL="1828800" marR="0" lvl="4" indent="0" algn="l" rtl="0">
              <a:spcBef>
                <a:spcPts val="0"/>
              </a:spcBef>
              <a:buNone/>
              <a:defRPr sz="1800" b="0" i="0" u="none" strike="noStrike" cap="none">
                <a:solidFill>
                  <a:schemeClr val="dk1"/>
                </a:solidFill>
                <a:latin typeface="Arial"/>
                <a:ea typeface="Arial"/>
                <a:cs typeface="Arial"/>
                <a:sym typeface="Arial"/>
              </a:defRPr>
            </a:lvl5pPr>
            <a:lvl6pPr marL="2286000" marR="0" lvl="5" indent="0" algn="l" rtl="0">
              <a:spcBef>
                <a:spcPts val="0"/>
              </a:spcBef>
              <a:buNone/>
              <a:defRPr sz="1800" b="0" i="0" u="none" strike="noStrike" cap="none">
                <a:solidFill>
                  <a:schemeClr val="dk1"/>
                </a:solidFill>
                <a:latin typeface="Arial"/>
                <a:ea typeface="Arial"/>
                <a:cs typeface="Arial"/>
                <a:sym typeface="Arial"/>
              </a:defRPr>
            </a:lvl6pPr>
            <a:lvl7pPr marL="2743200" marR="0" lvl="6" indent="0" algn="l" rtl="0">
              <a:spcBef>
                <a:spcPts val="0"/>
              </a:spcBef>
              <a:buNone/>
              <a:defRPr sz="1800" b="0" i="0" u="none" strike="noStrike" cap="none">
                <a:solidFill>
                  <a:schemeClr val="dk1"/>
                </a:solidFill>
                <a:latin typeface="Arial"/>
                <a:ea typeface="Arial"/>
                <a:cs typeface="Arial"/>
                <a:sym typeface="Arial"/>
              </a:defRPr>
            </a:lvl7pPr>
            <a:lvl8pPr marL="3200400" marR="0" lvl="7" indent="0" algn="l" rtl="0">
              <a:spcBef>
                <a:spcPts val="0"/>
              </a:spcBef>
              <a:buNone/>
              <a:defRPr sz="1800" b="0" i="0" u="none" strike="noStrike" cap="none">
                <a:solidFill>
                  <a:schemeClr val="dk1"/>
                </a:solidFill>
                <a:latin typeface="Arial"/>
                <a:ea typeface="Arial"/>
                <a:cs typeface="Arial"/>
                <a:sym typeface="Arial"/>
              </a:defRPr>
            </a:lvl8pPr>
            <a:lvl9pPr marL="3657600" marR="0" lvl="8" indent="0" algn="l" rtl="0">
              <a:spcBef>
                <a:spcPts val="0"/>
              </a:spcBef>
              <a:buNone/>
              <a:defRPr sz="1800" b="0" i="0" u="none" strike="noStrike" cap="none">
                <a:solidFill>
                  <a:schemeClr val="dk1"/>
                </a:solidFill>
                <a:latin typeface="Arial"/>
                <a:ea typeface="Arial"/>
                <a:cs typeface="Arial"/>
                <a:sym typeface="Arial"/>
              </a:defRPr>
            </a:lvl9pPr>
          </a:lstStyle>
          <a:p>
            <a:endParaRPr dirty="0"/>
          </a:p>
        </p:txBody>
      </p:sp>
      <p:sp>
        <p:nvSpPr>
          <p:cNvPr id="14" name="Shape 14"/>
          <p:cNvSpPr txBox="1">
            <a:spLocks noGrp="1"/>
          </p:cNvSpPr>
          <p:nvPr>
            <p:ph type="sldNum" idx="12"/>
          </p:nvPr>
        </p:nvSpPr>
        <p:spPr>
          <a:xfrm>
            <a:off x="8469311" y="113071"/>
            <a:ext cx="551783" cy="182879"/>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900" b="0" i="0" u="none" strike="noStrike" cap="none">
                <a:solidFill>
                  <a:schemeClr val="lt1"/>
                </a:solidFill>
                <a:latin typeface="Arial"/>
                <a:ea typeface="Arial"/>
                <a:cs typeface="Arial"/>
                <a:sym typeface="Arial"/>
              </a:rPr>
              <a:t>‹#›</a:t>
            </a:fld>
            <a:endParaRPr lang="en-US" sz="900" b="0" i="0" u="none" strike="noStrike" cap="none" dirty="0">
              <a:solidFill>
                <a:schemeClr val="lt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73" r:id="rId1"/>
    <p:sldLayoutId id="2147483694" r:id="rId2"/>
    <p:sldLayoutId id="2147483695" r:id="rId3"/>
    <p:sldLayoutId id="2147483696" r:id="rId4"/>
    <p:sldLayoutId id="2147483697" r:id="rId5"/>
    <p:sldLayoutId id="2147483698" r:id="rId6"/>
    <p:sldLayoutId id="2147483699" r:id="rId7"/>
    <p:sldLayoutId id="2147483666" r:id="rId8"/>
    <p:sldLayoutId id="2147483665" r:id="rId9"/>
    <p:sldLayoutId id="2147483651" r:id="rId10"/>
    <p:sldLayoutId id="2147483654" r:id="rId11"/>
    <p:sldLayoutId id="2147483655" r:id="rId12"/>
    <p:sldLayoutId id="2147483656" r:id="rId13"/>
    <p:sldLayoutId id="2147483700"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3600" b="0" i="0" u="none" strike="noStrike" cap="none">
          <a:solidFill>
            <a:schemeClr val="tx1"/>
          </a:solidFill>
          <a:latin typeface="+mj-lt"/>
          <a:ea typeface="Arial"/>
          <a:cs typeface="Arial"/>
          <a:sym typeface="Arial"/>
        </a:defRPr>
      </a:lvl1pPr>
    </p:titleStyle>
    <p:bodyStyle>
      <a:defPPr marR="0" lvl="0" algn="l" rtl="0">
        <a:lnSpc>
          <a:spcPct val="100000"/>
        </a:lnSpc>
        <a:spcBef>
          <a:spcPts val="0"/>
        </a:spcBef>
        <a:spcAft>
          <a:spcPts val="0"/>
        </a:spcAft>
      </a:defPPr>
      <a:lvl1pPr marL="255588" marR="0" lvl="0" indent="-255588" algn="l" rtl="0">
        <a:lnSpc>
          <a:spcPct val="100000"/>
        </a:lnSpc>
        <a:spcBef>
          <a:spcPts val="0"/>
        </a:spcBef>
        <a:spcAft>
          <a:spcPts val="0"/>
        </a:spcAft>
        <a:buNone/>
        <a:defRPr sz="2400" b="0" i="0" u="none" strike="noStrike" cap="none">
          <a:solidFill>
            <a:srgbClr val="000000"/>
          </a:solidFill>
          <a:latin typeface="+mn-lt"/>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www.thebrandingjournal.com/2014/07/airbnbs-consistent-rebrand-focuses-sense-belonging-community/"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idx="2"/>
          </p:nvPr>
        </p:nvSpPr>
        <p:spPr>
          <a:xfrm>
            <a:off x="1202885" y="1989249"/>
            <a:ext cx="3450566" cy="1037048"/>
          </a:xfrm>
        </p:spPr>
        <p:txBody>
          <a:bodyPr/>
          <a:lstStyle/>
          <a:p>
            <a:pPr lvl="0" algn="ctr"/>
            <a:r>
              <a:rPr lang="en-US" b="1" dirty="0">
                <a:latin typeface="+mn-lt"/>
              </a:rPr>
              <a:t>Chapter 3</a:t>
            </a:r>
          </a:p>
        </p:txBody>
      </p:sp>
      <p:sp>
        <p:nvSpPr>
          <p:cNvPr id="5" name="Text Placeholder 4"/>
          <p:cNvSpPr>
            <a:spLocks noGrp="1"/>
          </p:cNvSpPr>
          <p:nvPr>
            <p:ph type="body" idx="3"/>
          </p:nvPr>
        </p:nvSpPr>
        <p:spPr>
          <a:xfrm>
            <a:off x="2606383" y="3526293"/>
            <a:ext cx="3450566" cy="1133701"/>
          </a:xfrm>
        </p:spPr>
        <p:txBody>
          <a:bodyPr/>
          <a:lstStyle/>
          <a:p>
            <a:pPr algn="ctr"/>
            <a:r>
              <a:rPr lang="en-US" dirty="0">
                <a:latin typeface="+mn-lt"/>
              </a:rPr>
              <a:t>Brands Resonance and the Brand Value Chain</a:t>
            </a:r>
          </a:p>
        </p:txBody>
      </p:sp>
    </p:spTree>
    <p:extLst>
      <p:ext uri="{BB962C8B-B14F-4D97-AF65-F5344CB8AC3E}">
        <p14:creationId xmlns:p14="http://schemas.microsoft.com/office/powerpoint/2010/main" val="555397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Salience </a:t>
            </a:r>
            <a:r>
              <a:rPr lang="en-IN" sz="2000" b="0" dirty="0"/>
              <a:t>(4 of 4)</a:t>
            </a:r>
            <a:endParaRPr lang="en-IN" dirty="0"/>
          </a:p>
        </p:txBody>
      </p:sp>
      <p:sp>
        <p:nvSpPr>
          <p:cNvPr id="3" name="Content Placeholder 2"/>
          <p:cNvSpPr>
            <a:spLocks noGrp="1"/>
          </p:cNvSpPr>
          <p:nvPr>
            <p:ph sz="quarter" idx="13"/>
          </p:nvPr>
        </p:nvSpPr>
        <p:spPr/>
        <p:txBody>
          <a:bodyPr/>
          <a:lstStyle/>
          <a:p>
            <a:r>
              <a:rPr lang="en-US" dirty="0"/>
              <a:t>Strategic implications:</a:t>
            </a:r>
          </a:p>
          <a:p>
            <a:pPr lvl="1"/>
            <a:r>
              <a:rPr lang="en-US" dirty="0"/>
              <a:t>Brand needs to be top-of-mind and have sufficient mind share:</a:t>
            </a:r>
          </a:p>
          <a:p>
            <a:pPr lvl="2"/>
            <a:r>
              <a:rPr lang="en-US" dirty="0"/>
              <a:t>But also must do so at the right times and places</a:t>
            </a:r>
          </a:p>
        </p:txBody>
      </p:sp>
    </p:spTree>
    <p:extLst>
      <p:ext uri="{BB962C8B-B14F-4D97-AF65-F5344CB8AC3E}">
        <p14:creationId xmlns:p14="http://schemas.microsoft.com/office/powerpoint/2010/main" val="28920487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Performance </a:t>
            </a:r>
            <a:r>
              <a:rPr lang="en-IN" sz="2000" b="0" dirty="0"/>
              <a:t>(1 of 2)</a:t>
            </a:r>
          </a:p>
        </p:txBody>
      </p:sp>
      <p:sp>
        <p:nvSpPr>
          <p:cNvPr id="3" name="Content Placeholder 2"/>
          <p:cNvSpPr>
            <a:spLocks noGrp="1"/>
          </p:cNvSpPr>
          <p:nvPr>
            <p:ph sz="quarter" idx="13"/>
          </p:nvPr>
        </p:nvSpPr>
        <p:spPr/>
        <p:txBody>
          <a:bodyPr/>
          <a:lstStyle/>
          <a:p>
            <a:pPr lvl="0"/>
            <a:r>
              <a:rPr lang="en-US" dirty="0"/>
              <a:t>Describes how well the product or service:</a:t>
            </a:r>
          </a:p>
          <a:p>
            <a:pPr lvl="1"/>
            <a:r>
              <a:rPr lang="en-US" dirty="0"/>
              <a:t>Meets customers’ more functional needs</a:t>
            </a:r>
          </a:p>
          <a:p>
            <a:pPr lvl="1"/>
            <a:r>
              <a:rPr lang="en-US" dirty="0"/>
              <a:t>Rate on objective assessments of quality</a:t>
            </a:r>
          </a:p>
          <a:p>
            <a:pPr lvl="1"/>
            <a:r>
              <a:rPr lang="en-US" dirty="0"/>
              <a:t>Satisfies utilitarian, aesthetic, and economic customer needs and wants in the product or service category</a:t>
            </a:r>
          </a:p>
        </p:txBody>
      </p:sp>
    </p:spTree>
    <p:extLst>
      <p:ext uri="{BB962C8B-B14F-4D97-AF65-F5344CB8AC3E}">
        <p14:creationId xmlns:p14="http://schemas.microsoft.com/office/powerpoint/2010/main" val="20835900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Performance </a:t>
            </a:r>
            <a:r>
              <a:rPr lang="en-IN" sz="2000" b="0" dirty="0"/>
              <a:t>(2 of 2)</a:t>
            </a:r>
          </a:p>
        </p:txBody>
      </p:sp>
      <p:sp>
        <p:nvSpPr>
          <p:cNvPr id="3" name="Content Placeholder 2"/>
          <p:cNvSpPr>
            <a:spLocks noGrp="1"/>
          </p:cNvSpPr>
          <p:nvPr>
            <p:ph sz="quarter" idx="13"/>
          </p:nvPr>
        </p:nvSpPr>
        <p:spPr/>
        <p:txBody>
          <a:bodyPr/>
          <a:lstStyle/>
          <a:p>
            <a:pPr lvl="0"/>
            <a:r>
              <a:rPr lang="en-US" dirty="0"/>
              <a:t>Attributes and benefits often underlie brand performance:</a:t>
            </a:r>
          </a:p>
          <a:p>
            <a:pPr lvl="1"/>
            <a:r>
              <a:rPr lang="en-US" dirty="0"/>
              <a:t>Primary ingredients and supplementary features</a:t>
            </a:r>
          </a:p>
          <a:p>
            <a:pPr lvl="1"/>
            <a:r>
              <a:rPr lang="en-US" dirty="0"/>
              <a:t>Product liability, durability, and serviceability</a:t>
            </a:r>
          </a:p>
          <a:p>
            <a:pPr lvl="1"/>
            <a:r>
              <a:rPr lang="en-US" dirty="0"/>
              <a:t>Service effectiveness, efficiency, and empathy</a:t>
            </a:r>
          </a:p>
          <a:p>
            <a:pPr lvl="1"/>
            <a:r>
              <a:rPr lang="en-US" dirty="0"/>
              <a:t>Style and design</a:t>
            </a:r>
          </a:p>
          <a:p>
            <a:pPr lvl="1"/>
            <a:r>
              <a:rPr lang="en-US" dirty="0"/>
              <a:t>Price</a:t>
            </a:r>
          </a:p>
        </p:txBody>
      </p:sp>
    </p:spTree>
    <p:extLst>
      <p:ext uri="{BB962C8B-B14F-4D97-AF65-F5344CB8AC3E}">
        <p14:creationId xmlns:p14="http://schemas.microsoft.com/office/powerpoint/2010/main" val="8622119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Imagery </a:t>
            </a:r>
            <a:r>
              <a:rPr lang="en-IN" sz="2000" b="0" dirty="0"/>
              <a:t>(1 of 4)</a:t>
            </a:r>
          </a:p>
        </p:txBody>
      </p:sp>
      <p:sp>
        <p:nvSpPr>
          <p:cNvPr id="3" name="Content Placeholder 2"/>
          <p:cNvSpPr>
            <a:spLocks noGrp="1"/>
          </p:cNvSpPr>
          <p:nvPr>
            <p:ph sz="quarter" idx="13"/>
          </p:nvPr>
        </p:nvSpPr>
        <p:spPr>
          <a:xfrm>
            <a:off x="457200" y="1556326"/>
            <a:ext cx="8151962" cy="4434275"/>
          </a:xfrm>
        </p:spPr>
        <p:txBody>
          <a:bodyPr/>
          <a:lstStyle/>
          <a:p>
            <a:pPr>
              <a:buSzPts val="2400"/>
            </a:pPr>
            <a:r>
              <a:rPr lang="en-US" dirty="0"/>
              <a:t>A main type of brand meaning is brand imagery</a:t>
            </a:r>
          </a:p>
          <a:p>
            <a:pPr>
              <a:buSzPts val="2400"/>
            </a:pPr>
            <a:r>
              <a:rPr lang="en-US" dirty="0"/>
              <a:t>Brand imagery depends on the extrinsic properties of a product or service</a:t>
            </a:r>
          </a:p>
          <a:p>
            <a:pPr>
              <a:buSzPts val="2400"/>
            </a:pPr>
            <a:r>
              <a:rPr lang="en-US" dirty="0"/>
              <a:t>Many kinds of intangibles can be linked to a brand; the four main ones are:</a:t>
            </a:r>
          </a:p>
          <a:p>
            <a:pPr lvl="1">
              <a:buSzPts val="2400"/>
            </a:pPr>
            <a:r>
              <a:rPr lang="en-US" dirty="0"/>
              <a:t>User profiles</a:t>
            </a:r>
          </a:p>
          <a:p>
            <a:pPr lvl="1">
              <a:buSzPts val="2400"/>
            </a:pPr>
            <a:r>
              <a:rPr lang="en-US" dirty="0"/>
              <a:t>Purchase and usage situations</a:t>
            </a:r>
          </a:p>
          <a:p>
            <a:pPr lvl="1">
              <a:buSzPts val="2400"/>
            </a:pPr>
            <a:r>
              <a:rPr lang="en-US" dirty="0"/>
              <a:t>Personality and values</a:t>
            </a:r>
          </a:p>
          <a:p>
            <a:pPr lvl="1">
              <a:buSzPts val="2400"/>
            </a:pPr>
            <a:r>
              <a:rPr lang="en-US" dirty="0"/>
              <a:t>History, heritage, and user experiences</a:t>
            </a:r>
          </a:p>
        </p:txBody>
      </p:sp>
    </p:spTree>
    <p:extLst>
      <p:ext uri="{BB962C8B-B14F-4D97-AF65-F5344CB8AC3E}">
        <p14:creationId xmlns:p14="http://schemas.microsoft.com/office/powerpoint/2010/main" val="17845514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Imagery </a:t>
            </a:r>
            <a:r>
              <a:rPr lang="en-IN" sz="2000" b="0" dirty="0"/>
              <a:t>(2 of 4)</a:t>
            </a:r>
            <a:endParaRPr lang="en-IN" dirty="0"/>
          </a:p>
        </p:txBody>
      </p:sp>
      <p:sp>
        <p:nvSpPr>
          <p:cNvPr id="3" name="Content Placeholder 2"/>
          <p:cNvSpPr>
            <a:spLocks noGrp="1"/>
          </p:cNvSpPr>
          <p:nvPr>
            <p:ph sz="quarter" idx="13"/>
          </p:nvPr>
        </p:nvSpPr>
        <p:spPr>
          <a:xfrm>
            <a:off x="457200" y="1556326"/>
            <a:ext cx="8229600" cy="4654693"/>
          </a:xfrm>
        </p:spPr>
        <p:txBody>
          <a:bodyPr/>
          <a:lstStyle/>
          <a:p>
            <a:pPr>
              <a:buSzPts val="2400"/>
            </a:pPr>
            <a:r>
              <a:rPr lang="en-IN" sz="2200" dirty="0"/>
              <a:t>User imagery:</a:t>
            </a:r>
          </a:p>
          <a:p>
            <a:pPr lvl="1">
              <a:buSzPts val="2400"/>
            </a:pPr>
            <a:r>
              <a:rPr lang="en-IN" sz="2200" dirty="0"/>
              <a:t>One set of brand imagery associations is about the type of person or organization who uses the brand</a:t>
            </a:r>
          </a:p>
          <a:p>
            <a:pPr lvl="1">
              <a:buSzPts val="2400"/>
            </a:pPr>
            <a:r>
              <a:rPr lang="en-IN" sz="2200" dirty="0"/>
              <a:t>Demographic factors include:</a:t>
            </a:r>
          </a:p>
          <a:p>
            <a:pPr lvl="2">
              <a:buSzPts val="2400"/>
            </a:pPr>
            <a:r>
              <a:rPr lang="en-IN" sz="2200" dirty="0"/>
              <a:t>Gender</a:t>
            </a:r>
          </a:p>
          <a:p>
            <a:pPr lvl="2">
              <a:buSzPts val="2400"/>
            </a:pPr>
            <a:r>
              <a:rPr lang="en-IN" sz="2200" dirty="0"/>
              <a:t>Age</a:t>
            </a:r>
          </a:p>
          <a:p>
            <a:pPr lvl="2">
              <a:buSzPts val="2400"/>
            </a:pPr>
            <a:r>
              <a:rPr lang="en-IN" sz="2200" dirty="0"/>
              <a:t>Race</a:t>
            </a:r>
          </a:p>
          <a:p>
            <a:pPr lvl="2">
              <a:buSzPts val="2400"/>
            </a:pPr>
            <a:r>
              <a:rPr lang="en-IN" sz="2200" dirty="0"/>
              <a:t>Income</a:t>
            </a:r>
          </a:p>
          <a:p>
            <a:pPr>
              <a:buSzPts val="2400"/>
            </a:pPr>
            <a:r>
              <a:rPr lang="en-IN" sz="2200" dirty="0"/>
              <a:t>Purchase and usage imagery:</a:t>
            </a:r>
          </a:p>
          <a:p>
            <a:pPr lvl="1">
              <a:buSzPts val="2400"/>
            </a:pPr>
            <a:r>
              <a:rPr lang="en-IN" sz="2200" dirty="0"/>
              <a:t>Associations that tells consumers under what conditions or situations they can or should buy and use a brand</a:t>
            </a:r>
          </a:p>
        </p:txBody>
      </p:sp>
    </p:spTree>
    <p:extLst>
      <p:ext uri="{BB962C8B-B14F-4D97-AF65-F5344CB8AC3E}">
        <p14:creationId xmlns:p14="http://schemas.microsoft.com/office/powerpoint/2010/main" val="2139198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Imagery </a:t>
            </a:r>
            <a:r>
              <a:rPr lang="en-IN" sz="2000" b="0" dirty="0"/>
              <a:t>(3 of 4)</a:t>
            </a:r>
            <a:endParaRPr lang="en-IN" dirty="0"/>
          </a:p>
        </p:txBody>
      </p:sp>
      <p:sp>
        <p:nvSpPr>
          <p:cNvPr id="3" name="Content Placeholder 2"/>
          <p:cNvSpPr>
            <a:spLocks noGrp="1"/>
          </p:cNvSpPr>
          <p:nvPr>
            <p:ph sz="quarter" idx="13"/>
          </p:nvPr>
        </p:nvSpPr>
        <p:spPr>
          <a:xfrm>
            <a:off x="457200" y="1556326"/>
            <a:ext cx="8229600" cy="4715078"/>
          </a:xfrm>
        </p:spPr>
        <p:txBody>
          <a:bodyPr/>
          <a:lstStyle/>
          <a:p>
            <a:pPr>
              <a:buSzPts val="2400"/>
            </a:pPr>
            <a:r>
              <a:rPr lang="en-IN" sz="2200" dirty="0"/>
              <a:t>Brand personality and values:</a:t>
            </a:r>
          </a:p>
          <a:p>
            <a:pPr lvl="1">
              <a:buSzPts val="2400"/>
            </a:pPr>
            <a:r>
              <a:rPr lang="en-IN" sz="2200" dirty="0"/>
              <a:t>Through consumer experience or marketing activities, brands may take on personality traits or human values:</a:t>
            </a:r>
          </a:p>
          <a:p>
            <a:pPr lvl="2">
              <a:buSzPts val="2400"/>
            </a:pPr>
            <a:r>
              <a:rPr lang="en-IN" sz="2200" dirty="0"/>
              <a:t>A person</a:t>
            </a:r>
          </a:p>
          <a:p>
            <a:pPr lvl="2">
              <a:buSzPts val="2400"/>
            </a:pPr>
            <a:r>
              <a:rPr lang="en-IN" sz="2200" dirty="0"/>
              <a:t>Appear to be modern or old-fashioned, for example</a:t>
            </a:r>
          </a:p>
          <a:p>
            <a:pPr lvl="1">
              <a:buSzPts val="2400"/>
            </a:pPr>
            <a:r>
              <a:rPr lang="en-IN" sz="2200" dirty="0"/>
              <a:t>Five dimensions of brand personality:</a:t>
            </a:r>
          </a:p>
          <a:p>
            <a:pPr lvl="2">
              <a:buSzPts val="2400"/>
            </a:pPr>
            <a:r>
              <a:rPr lang="en-IN" sz="2200" dirty="0"/>
              <a:t>Sincerity</a:t>
            </a:r>
          </a:p>
          <a:p>
            <a:pPr lvl="2">
              <a:buSzPts val="2400"/>
            </a:pPr>
            <a:r>
              <a:rPr lang="en-IN" sz="2200" dirty="0"/>
              <a:t>Excitement</a:t>
            </a:r>
          </a:p>
          <a:p>
            <a:pPr lvl="2">
              <a:buSzPts val="2400"/>
            </a:pPr>
            <a:r>
              <a:rPr lang="en-IN" sz="2200" dirty="0"/>
              <a:t>Competence</a:t>
            </a:r>
          </a:p>
          <a:p>
            <a:pPr lvl="2">
              <a:buSzPts val="2400"/>
            </a:pPr>
            <a:r>
              <a:rPr lang="en-IN" sz="2200" dirty="0"/>
              <a:t>Sophistication</a:t>
            </a:r>
          </a:p>
          <a:p>
            <a:pPr lvl="2">
              <a:buSzPts val="2400"/>
            </a:pPr>
            <a:r>
              <a:rPr lang="en-IN" sz="2200" dirty="0"/>
              <a:t>Ruggedness</a:t>
            </a:r>
          </a:p>
        </p:txBody>
      </p:sp>
    </p:spTree>
    <p:extLst>
      <p:ext uri="{BB962C8B-B14F-4D97-AF65-F5344CB8AC3E}">
        <p14:creationId xmlns:p14="http://schemas.microsoft.com/office/powerpoint/2010/main" val="1352508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Imagery </a:t>
            </a:r>
            <a:r>
              <a:rPr lang="en-IN" sz="2000" b="0" dirty="0"/>
              <a:t>(4 of 4)</a:t>
            </a:r>
          </a:p>
        </p:txBody>
      </p:sp>
      <p:sp>
        <p:nvSpPr>
          <p:cNvPr id="3" name="Content Placeholder 2"/>
          <p:cNvSpPr>
            <a:spLocks noGrp="1"/>
          </p:cNvSpPr>
          <p:nvPr>
            <p:ph sz="quarter" idx="13"/>
          </p:nvPr>
        </p:nvSpPr>
        <p:spPr/>
        <p:txBody>
          <a:bodyPr/>
          <a:lstStyle/>
          <a:p>
            <a:pPr>
              <a:buSzPts val="2400"/>
            </a:pPr>
            <a:r>
              <a:rPr lang="en-IN" dirty="0"/>
              <a:t>Brand history, heritage, and experiences:</a:t>
            </a:r>
          </a:p>
          <a:p>
            <a:pPr lvl="1">
              <a:buSzPts val="2400"/>
            </a:pPr>
            <a:r>
              <a:rPr lang="en-IN" dirty="0"/>
              <a:t>Brands may take on associations to their past</a:t>
            </a:r>
          </a:p>
          <a:p>
            <a:pPr lvl="1">
              <a:buSzPts val="2400"/>
            </a:pPr>
            <a:r>
              <a:rPr lang="en-IN" dirty="0"/>
              <a:t>Certain noteworthy events in the brand’s history</a:t>
            </a:r>
          </a:p>
        </p:txBody>
      </p:sp>
    </p:spTree>
    <p:extLst>
      <p:ext uri="{BB962C8B-B14F-4D97-AF65-F5344CB8AC3E}">
        <p14:creationId xmlns:p14="http://schemas.microsoft.com/office/powerpoint/2010/main" val="38679427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Judgments </a:t>
            </a:r>
            <a:r>
              <a:rPr lang="en-IN" sz="2000" b="0" dirty="0"/>
              <a:t>(1 of 4)</a:t>
            </a:r>
          </a:p>
        </p:txBody>
      </p:sp>
      <p:sp>
        <p:nvSpPr>
          <p:cNvPr id="3" name="Content Placeholder 2"/>
          <p:cNvSpPr>
            <a:spLocks noGrp="1"/>
          </p:cNvSpPr>
          <p:nvPr>
            <p:ph sz="quarter" idx="13"/>
          </p:nvPr>
        </p:nvSpPr>
        <p:spPr/>
        <p:txBody>
          <a:bodyPr/>
          <a:lstStyle/>
          <a:p>
            <a:pPr>
              <a:buSzPts val="2400"/>
            </a:pPr>
            <a:r>
              <a:rPr lang="en-IN" dirty="0"/>
              <a:t>Customers’ personal opinions about and evaluations of a brand:</a:t>
            </a:r>
          </a:p>
          <a:p>
            <a:pPr lvl="1">
              <a:buSzPts val="2400"/>
            </a:pPr>
            <a:r>
              <a:rPr lang="en-IN" dirty="0"/>
              <a:t>Consumers form judgments by putting together all the different brand performance and imagery associations</a:t>
            </a:r>
          </a:p>
        </p:txBody>
      </p:sp>
    </p:spTree>
    <p:extLst>
      <p:ext uri="{BB962C8B-B14F-4D97-AF65-F5344CB8AC3E}">
        <p14:creationId xmlns:p14="http://schemas.microsoft.com/office/powerpoint/2010/main" val="34575482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Judgments </a:t>
            </a:r>
            <a:r>
              <a:rPr lang="en-IN" sz="2000" b="0" dirty="0"/>
              <a:t>(2 of 4)</a:t>
            </a:r>
            <a:endParaRPr lang="en-IN" dirty="0"/>
          </a:p>
        </p:txBody>
      </p:sp>
      <p:sp>
        <p:nvSpPr>
          <p:cNvPr id="3" name="Content Placeholder 2"/>
          <p:cNvSpPr>
            <a:spLocks noGrp="1"/>
          </p:cNvSpPr>
          <p:nvPr>
            <p:ph sz="quarter" idx="13"/>
          </p:nvPr>
        </p:nvSpPr>
        <p:spPr>
          <a:xfrm>
            <a:off x="457199" y="1556326"/>
            <a:ext cx="8333117" cy="4434275"/>
          </a:xfrm>
        </p:spPr>
        <p:txBody>
          <a:bodyPr/>
          <a:lstStyle/>
          <a:p>
            <a:pPr>
              <a:buSzPts val="2400"/>
            </a:pPr>
            <a:r>
              <a:rPr lang="en-IN" dirty="0"/>
              <a:t>Brand quality:</a:t>
            </a:r>
          </a:p>
          <a:p>
            <a:pPr lvl="1">
              <a:buSzPts val="2400"/>
            </a:pPr>
            <a:r>
              <a:rPr lang="en-IN" dirty="0"/>
              <a:t>Defined by specific attributes and benefits of a brand</a:t>
            </a:r>
          </a:p>
          <a:p>
            <a:pPr lvl="1">
              <a:buSzPts val="2400"/>
            </a:pPr>
            <a:r>
              <a:rPr lang="en-US" dirty="0"/>
              <a:t>Consumers can hold a host of attitudes toward a brand:</a:t>
            </a:r>
          </a:p>
          <a:p>
            <a:pPr lvl="2">
              <a:buSzPts val="2400"/>
            </a:pPr>
            <a:r>
              <a:rPr lang="en-US" dirty="0"/>
              <a:t>But the most important relate to its perceived quality</a:t>
            </a:r>
          </a:p>
          <a:p>
            <a:pPr lvl="2">
              <a:buSzPts val="2400"/>
            </a:pPr>
            <a:r>
              <a:rPr lang="en-US" dirty="0"/>
              <a:t>Perceived quality measures are inherent in many approaches to brand equity</a:t>
            </a:r>
            <a:endParaRPr lang="en-IN" dirty="0"/>
          </a:p>
        </p:txBody>
      </p:sp>
    </p:spTree>
    <p:extLst>
      <p:ext uri="{BB962C8B-B14F-4D97-AF65-F5344CB8AC3E}">
        <p14:creationId xmlns:p14="http://schemas.microsoft.com/office/powerpoint/2010/main" val="26001899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Judgments </a:t>
            </a:r>
            <a:r>
              <a:rPr lang="en-IN" sz="2000" b="0" dirty="0"/>
              <a:t>(3 of 4)</a:t>
            </a:r>
            <a:endParaRPr lang="en-IN" dirty="0"/>
          </a:p>
        </p:txBody>
      </p:sp>
      <p:sp>
        <p:nvSpPr>
          <p:cNvPr id="3" name="Content Placeholder 2"/>
          <p:cNvSpPr>
            <a:spLocks noGrp="1"/>
          </p:cNvSpPr>
          <p:nvPr>
            <p:ph sz="quarter" idx="13"/>
          </p:nvPr>
        </p:nvSpPr>
        <p:spPr/>
        <p:txBody>
          <a:bodyPr/>
          <a:lstStyle/>
          <a:p>
            <a:pPr>
              <a:buSzPts val="2400"/>
            </a:pPr>
            <a:r>
              <a:rPr lang="en-US" dirty="0"/>
              <a:t>Brand credibility:</a:t>
            </a:r>
          </a:p>
          <a:p>
            <a:pPr lvl="1">
              <a:buSzPts val="2400"/>
            </a:pPr>
            <a:r>
              <a:rPr lang="en-US" dirty="0"/>
              <a:t>Judgments about the company or organization behind the brand:</a:t>
            </a:r>
          </a:p>
          <a:p>
            <a:pPr lvl="2">
              <a:buSzPts val="2400"/>
            </a:pPr>
            <a:r>
              <a:rPr lang="en-US" dirty="0"/>
              <a:t>Often defined by:</a:t>
            </a:r>
          </a:p>
          <a:p>
            <a:pPr marL="1602000" lvl="3">
              <a:buSzPts val="2400"/>
            </a:pPr>
            <a:r>
              <a:rPr lang="en-US" dirty="0"/>
              <a:t>Perceived expertise</a:t>
            </a:r>
          </a:p>
          <a:p>
            <a:pPr marL="1602000" lvl="3">
              <a:buSzPts val="2400"/>
            </a:pPr>
            <a:r>
              <a:rPr lang="en-US" dirty="0"/>
              <a:t>Trustworthiness</a:t>
            </a:r>
          </a:p>
          <a:p>
            <a:pPr marL="1602000" lvl="3">
              <a:buSzPts val="2400"/>
            </a:pPr>
            <a:r>
              <a:rPr lang="en-US" dirty="0"/>
              <a:t>Likability</a:t>
            </a:r>
            <a:endParaRPr lang="en-IN" dirty="0"/>
          </a:p>
        </p:txBody>
      </p:sp>
    </p:spTree>
    <p:extLst>
      <p:ext uri="{BB962C8B-B14F-4D97-AF65-F5344CB8AC3E}">
        <p14:creationId xmlns:p14="http://schemas.microsoft.com/office/powerpoint/2010/main" val="2000679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Learning Objectives</a:t>
            </a:r>
          </a:p>
        </p:txBody>
      </p:sp>
      <p:sp>
        <p:nvSpPr>
          <p:cNvPr id="3" name="Content Placeholder 2"/>
          <p:cNvSpPr>
            <a:spLocks noGrp="1"/>
          </p:cNvSpPr>
          <p:nvPr>
            <p:ph sz="quarter" idx="13"/>
          </p:nvPr>
        </p:nvSpPr>
        <p:spPr/>
        <p:txBody>
          <a:bodyPr/>
          <a:lstStyle/>
          <a:p>
            <a:pPr lvl="0"/>
            <a:r>
              <a:rPr lang="en-US" dirty="0"/>
              <a:t>Define brand resonance</a:t>
            </a:r>
          </a:p>
          <a:p>
            <a:pPr lvl="0"/>
            <a:r>
              <a:rPr lang="en-US" dirty="0"/>
              <a:t>Describe the steps in building brand resonance</a:t>
            </a:r>
          </a:p>
          <a:p>
            <a:pPr lvl="0"/>
            <a:r>
              <a:rPr lang="en-US" dirty="0"/>
              <a:t>Define the brand value chain</a:t>
            </a:r>
          </a:p>
          <a:p>
            <a:pPr lvl="0"/>
            <a:r>
              <a:rPr lang="en-US" dirty="0"/>
              <a:t>Identify the stages in the brand value chain</a:t>
            </a:r>
          </a:p>
          <a:p>
            <a:pPr lvl="0"/>
            <a:r>
              <a:rPr lang="en-US" dirty="0"/>
              <a:t>Contrast brand equity and customer equity</a:t>
            </a:r>
          </a:p>
        </p:txBody>
      </p:sp>
    </p:spTree>
    <p:extLst>
      <p:ext uri="{BB962C8B-B14F-4D97-AF65-F5344CB8AC3E}">
        <p14:creationId xmlns:p14="http://schemas.microsoft.com/office/powerpoint/2010/main" val="37856914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Judgments </a:t>
            </a:r>
            <a:r>
              <a:rPr lang="en-IN" sz="2000" b="0" dirty="0"/>
              <a:t>(4 of 4)</a:t>
            </a:r>
            <a:endParaRPr lang="en-IN" dirty="0"/>
          </a:p>
        </p:txBody>
      </p:sp>
      <p:sp>
        <p:nvSpPr>
          <p:cNvPr id="3" name="Content Placeholder 2"/>
          <p:cNvSpPr>
            <a:spLocks noGrp="1"/>
          </p:cNvSpPr>
          <p:nvPr>
            <p:ph sz="quarter" idx="13"/>
          </p:nvPr>
        </p:nvSpPr>
        <p:spPr>
          <a:xfrm>
            <a:off x="457199" y="1556326"/>
            <a:ext cx="8367623" cy="4434275"/>
          </a:xfrm>
        </p:spPr>
        <p:txBody>
          <a:bodyPr/>
          <a:lstStyle/>
          <a:p>
            <a:pPr>
              <a:buSzPts val="2400"/>
            </a:pPr>
            <a:r>
              <a:rPr lang="en-IN" dirty="0"/>
              <a:t>Brand considerations:</a:t>
            </a:r>
          </a:p>
          <a:p>
            <a:pPr lvl="1">
              <a:buSzPts val="2400"/>
            </a:pPr>
            <a:r>
              <a:rPr lang="en-IN" dirty="0"/>
              <a:t>Unless a consumer gives serious consideration to purchase, how highly they regard the brand is of little importance</a:t>
            </a:r>
          </a:p>
          <a:p>
            <a:pPr lvl="1">
              <a:buSzPts val="2400"/>
            </a:pPr>
            <a:r>
              <a:rPr lang="en-US" dirty="0"/>
              <a:t>Depends on the extent to which strong and favorable brand associations can be created</a:t>
            </a:r>
          </a:p>
          <a:p>
            <a:pPr>
              <a:buSzPts val="2400"/>
            </a:pPr>
            <a:r>
              <a:rPr lang="en-US" dirty="0"/>
              <a:t>Brand superiority:</a:t>
            </a:r>
          </a:p>
          <a:p>
            <a:pPr lvl="1">
              <a:buSzPts val="2400"/>
            </a:pPr>
            <a:r>
              <a:rPr lang="en-US" dirty="0"/>
              <a:t>Measures extent to which customers view the brand as unique:</a:t>
            </a:r>
          </a:p>
          <a:p>
            <a:pPr lvl="2">
              <a:buSzPts val="2400"/>
            </a:pPr>
            <a:r>
              <a:rPr lang="en-US" dirty="0"/>
              <a:t>And better than other brands</a:t>
            </a:r>
            <a:endParaRPr lang="en-IN" dirty="0"/>
          </a:p>
        </p:txBody>
      </p:sp>
    </p:spTree>
    <p:extLst>
      <p:ext uri="{BB962C8B-B14F-4D97-AF65-F5344CB8AC3E}">
        <p14:creationId xmlns:p14="http://schemas.microsoft.com/office/powerpoint/2010/main" val="6875937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Brand Feelings </a:t>
            </a:r>
            <a:r>
              <a:rPr lang="en-US" sz="2000" b="0" dirty="0"/>
              <a:t>(1 of 2)</a:t>
            </a:r>
            <a:endParaRPr lang="en-IN" sz="2000" b="0" dirty="0"/>
          </a:p>
        </p:txBody>
      </p:sp>
      <p:sp>
        <p:nvSpPr>
          <p:cNvPr id="3" name="Content Placeholder 2"/>
          <p:cNvSpPr>
            <a:spLocks noGrp="1"/>
          </p:cNvSpPr>
          <p:nvPr>
            <p:ph sz="quarter" idx="13"/>
          </p:nvPr>
        </p:nvSpPr>
        <p:spPr/>
        <p:txBody>
          <a:bodyPr/>
          <a:lstStyle/>
          <a:p>
            <a:r>
              <a:rPr lang="en-US" dirty="0"/>
              <a:t>Customers’ emotional responses and reactions to a brand</a:t>
            </a:r>
          </a:p>
          <a:p>
            <a:r>
              <a:rPr lang="en-US" dirty="0"/>
              <a:t>Brand feelings relate to the social currency evoked by the brand</a:t>
            </a:r>
          </a:p>
          <a:p>
            <a:r>
              <a:rPr lang="en-US" dirty="0"/>
              <a:t>Feelings can be:</a:t>
            </a:r>
          </a:p>
          <a:p>
            <a:pPr lvl="1"/>
            <a:r>
              <a:rPr lang="en-US" dirty="0"/>
              <a:t>Experiential and immediate, increasing in level of intensity</a:t>
            </a:r>
          </a:p>
          <a:p>
            <a:pPr lvl="1"/>
            <a:r>
              <a:rPr lang="en-US" dirty="0"/>
              <a:t>Private and enduring, increasing in level of gravity</a:t>
            </a:r>
          </a:p>
        </p:txBody>
      </p:sp>
    </p:spTree>
    <p:extLst>
      <p:ext uri="{BB962C8B-B14F-4D97-AF65-F5344CB8AC3E}">
        <p14:creationId xmlns:p14="http://schemas.microsoft.com/office/powerpoint/2010/main" val="19448693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Brand Feelings </a:t>
            </a:r>
            <a:r>
              <a:rPr lang="en-US" sz="2000" b="0" dirty="0"/>
              <a:t>(2 of 2)</a:t>
            </a:r>
            <a:endParaRPr lang="en-IN" dirty="0"/>
          </a:p>
        </p:txBody>
      </p:sp>
      <p:sp>
        <p:nvSpPr>
          <p:cNvPr id="3" name="Content Placeholder 2"/>
          <p:cNvSpPr>
            <a:spLocks noGrp="1"/>
          </p:cNvSpPr>
          <p:nvPr>
            <p:ph sz="quarter" idx="13"/>
          </p:nvPr>
        </p:nvSpPr>
        <p:spPr/>
        <p:txBody>
          <a:bodyPr/>
          <a:lstStyle/>
          <a:p>
            <a:pPr marL="255600"/>
            <a:r>
              <a:rPr lang="en-US" dirty="0"/>
              <a:t>Six important types of brand-building feelings:</a:t>
            </a:r>
          </a:p>
          <a:p>
            <a:pPr marL="741600" lvl="1" indent="-428400">
              <a:buFont typeface="+mj-lt"/>
              <a:buAutoNum type="arabicPeriod"/>
            </a:pPr>
            <a:r>
              <a:rPr lang="en-US" dirty="0"/>
              <a:t>Warmth</a:t>
            </a:r>
          </a:p>
          <a:p>
            <a:pPr marL="741600" lvl="1" indent="-428400">
              <a:buFont typeface="+mj-lt"/>
              <a:buAutoNum type="arabicPeriod"/>
            </a:pPr>
            <a:r>
              <a:rPr lang="en-US" dirty="0"/>
              <a:t>Fun</a:t>
            </a:r>
          </a:p>
          <a:p>
            <a:pPr marL="741600" lvl="1" indent="-428400">
              <a:buFont typeface="+mj-lt"/>
              <a:buAutoNum type="arabicPeriod"/>
            </a:pPr>
            <a:r>
              <a:rPr lang="en-US" dirty="0"/>
              <a:t>Excitement</a:t>
            </a:r>
          </a:p>
          <a:p>
            <a:pPr marL="741600" lvl="1" indent="-428400">
              <a:buFont typeface="+mj-lt"/>
              <a:buAutoNum type="arabicPeriod"/>
            </a:pPr>
            <a:r>
              <a:rPr lang="en-US" dirty="0"/>
              <a:t>Security</a:t>
            </a:r>
          </a:p>
          <a:p>
            <a:pPr marL="741600" lvl="1" indent="-428400">
              <a:buFont typeface="+mj-lt"/>
              <a:buAutoNum type="arabicPeriod"/>
            </a:pPr>
            <a:r>
              <a:rPr lang="en-US" dirty="0"/>
              <a:t>Social approval</a:t>
            </a:r>
          </a:p>
          <a:p>
            <a:pPr marL="741600" lvl="1" indent="-428400">
              <a:buFont typeface="+mj-lt"/>
              <a:buAutoNum type="arabicPeriod"/>
            </a:pPr>
            <a:r>
              <a:rPr lang="en-US" dirty="0"/>
              <a:t>Self-respect</a:t>
            </a:r>
          </a:p>
        </p:txBody>
      </p:sp>
    </p:spTree>
    <p:extLst>
      <p:ext uri="{BB962C8B-B14F-4D97-AF65-F5344CB8AC3E}">
        <p14:creationId xmlns:p14="http://schemas.microsoft.com/office/powerpoint/2010/main" val="23262920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Resonance </a:t>
            </a:r>
            <a:r>
              <a:rPr lang="en-IN" sz="2000" b="0" dirty="0"/>
              <a:t>(1 of 3)</a:t>
            </a:r>
          </a:p>
        </p:txBody>
      </p:sp>
      <p:sp>
        <p:nvSpPr>
          <p:cNvPr id="3" name="Content Placeholder 2"/>
          <p:cNvSpPr>
            <a:spLocks noGrp="1"/>
          </p:cNvSpPr>
          <p:nvPr>
            <p:ph sz="quarter" idx="13"/>
          </p:nvPr>
        </p:nvSpPr>
        <p:spPr>
          <a:xfrm>
            <a:off x="457200" y="1556325"/>
            <a:ext cx="8229600" cy="4812725"/>
          </a:xfrm>
        </p:spPr>
        <p:txBody>
          <a:bodyPr/>
          <a:lstStyle/>
          <a:p>
            <a:pPr marL="255600"/>
            <a:r>
              <a:rPr lang="en-US" sz="2200" dirty="0"/>
              <a:t>Ultimate relationship and level of identification that a customer has with a brand:</a:t>
            </a:r>
          </a:p>
          <a:p>
            <a:pPr marL="741600" lvl="1"/>
            <a:r>
              <a:rPr lang="en-US" sz="2200" dirty="0"/>
              <a:t>Describes the nature of the relationship</a:t>
            </a:r>
          </a:p>
          <a:p>
            <a:pPr marL="741600" lvl="1"/>
            <a:r>
              <a:rPr lang="en-US" sz="2200" dirty="0"/>
              <a:t>Extent to which customers feel in sync with the brand</a:t>
            </a:r>
          </a:p>
          <a:p>
            <a:pPr marL="741600" lvl="1"/>
            <a:r>
              <a:rPr lang="en-US" sz="2200" dirty="0"/>
              <a:t>Characterized in terms of intensity:</a:t>
            </a:r>
          </a:p>
          <a:p>
            <a:pPr marL="1144800" lvl="2"/>
            <a:r>
              <a:rPr lang="en-US" sz="2200" dirty="0"/>
              <a:t>Depth of the psychological bond that customers have with a brand</a:t>
            </a:r>
          </a:p>
          <a:p>
            <a:pPr marL="255600">
              <a:spcBef>
                <a:spcPts val="1000"/>
              </a:spcBef>
            </a:pPr>
            <a:r>
              <a:rPr lang="en-US" sz="2200" dirty="0"/>
              <a:t>Four categories of brand resonance:</a:t>
            </a:r>
          </a:p>
          <a:p>
            <a:pPr marL="741600" lvl="1"/>
            <a:r>
              <a:rPr lang="en-US" sz="2200" dirty="0"/>
              <a:t>Behavioral loyalty</a:t>
            </a:r>
          </a:p>
          <a:p>
            <a:pPr marL="741600" lvl="1"/>
            <a:r>
              <a:rPr lang="en-US" sz="2200" dirty="0"/>
              <a:t>Attitudinal attachment</a:t>
            </a:r>
          </a:p>
          <a:p>
            <a:pPr marL="741600" lvl="1"/>
            <a:r>
              <a:rPr lang="en-US" sz="2200" dirty="0"/>
              <a:t>Sense of community</a:t>
            </a:r>
          </a:p>
          <a:p>
            <a:pPr marL="741600" lvl="1"/>
            <a:r>
              <a:rPr lang="en-US" sz="2200" dirty="0"/>
              <a:t>Active engagement</a:t>
            </a:r>
          </a:p>
        </p:txBody>
      </p:sp>
    </p:spTree>
    <p:extLst>
      <p:ext uri="{BB962C8B-B14F-4D97-AF65-F5344CB8AC3E}">
        <p14:creationId xmlns:p14="http://schemas.microsoft.com/office/powerpoint/2010/main" val="32158193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Resonance </a:t>
            </a:r>
            <a:r>
              <a:rPr lang="en-IN" sz="2000" b="0" dirty="0"/>
              <a:t>(2 of 3)</a:t>
            </a:r>
            <a:endParaRPr lang="en-IN" dirty="0"/>
          </a:p>
        </p:txBody>
      </p:sp>
      <p:sp>
        <p:nvSpPr>
          <p:cNvPr id="3" name="Content Placeholder 2"/>
          <p:cNvSpPr>
            <a:spLocks noGrp="1"/>
          </p:cNvSpPr>
          <p:nvPr>
            <p:ph sz="quarter" idx="13"/>
          </p:nvPr>
        </p:nvSpPr>
        <p:spPr>
          <a:xfrm>
            <a:off x="457200" y="1556326"/>
            <a:ext cx="8143336" cy="4434275"/>
          </a:xfrm>
        </p:spPr>
        <p:txBody>
          <a:bodyPr/>
          <a:lstStyle/>
          <a:p>
            <a:pPr marL="255600"/>
            <a:r>
              <a:rPr lang="en-US" dirty="0"/>
              <a:t>Behavioral loyalty:</a:t>
            </a:r>
          </a:p>
          <a:p>
            <a:pPr lvl="1"/>
            <a:r>
              <a:rPr lang="en-US" dirty="0"/>
              <a:t>Repeat purchases and the amount or share of category volume attributed to the brand:</a:t>
            </a:r>
          </a:p>
          <a:p>
            <a:pPr lvl="2"/>
            <a:r>
              <a:rPr lang="en-US" dirty="0"/>
              <a:t>Share of category requirements</a:t>
            </a:r>
          </a:p>
          <a:p>
            <a:pPr marL="255600"/>
            <a:r>
              <a:rPr lang="en-US" dirty="0"/>
              <a:t>Attitudinal attachment:</a:t>
            </a:r>
          </a:p>
          <a:p>
            <a:pPr lvl="1"/>
            <a:r>
              <a:rPr lang="en-US" dirty="0"/>
              <a:t>Resonance requires a strong personal attachment</a:t>
            </a:r>
          </a:p>
          <a:p>
            <a:pPr lvl="1"/>
            <a:r>
              <a:rPr lang="en-US" dirty="0"/>
              <a:t>Going beyond having a positive attitude:</a:t>
            </a:r>
          </a:p>
          <a:p>
            <a:pPr lvl="2"/>
            <a:r>
              <a:rPr lang="en-US" dirty="0"/>
              <a:t>Viewing the brand as something special</a:t>
            </a:r>
          </a:p>
        </p:txBody>
      </p:sp>
    </p:spTree>
    <p:extLst>
      <p:ext uri="{BB962C8B-B14F-4D97-AF65-F5344CB8AC3E}">
        <p14:creationId xmlns:p14="http://schemas.microsoft.com/office/powerpoint/2010/main" val="30906766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Resonance </a:t>
            </a:r>
            <a:r>
              <a:rPr lang="en-IN" sz="2000" b="0" dirty="0"/>
              <a:t>(3 of 3)</a:t>
            </a:r>
            <a:endParaRPr lang="en-IN" dirty="0"/>
          </a:p>
        </p:txBody>
      </p:sp>
      <p:sp>
        <p:nvSpPr>
          <p:cNvPr id="3" name="Content Placeholder 2"/>
          <p:cNvSpPr>
            <a:spLocks noGrp="1"/>
          </p:cNvSpPr>
          <p:nvPr>
            <p:ph sz="quarter" idx="13"/>
          </p:nvPr>
        </p:nvSpPr>
        <p:spPr/>
        <p:txBody>
          <a:bodyPr/>
          <a:lstStyle/>
          <a:p>
            <a:pPr marL="255600"/>
            <a:r>
              <a:rPr lang="en-US" dirty="0"/>
              <a:t>Sense of community:</a:t>
            </a:r>
          </a:p>
          <a:p>
            <a:pPr lvl="1"/>
            <a:r>
              <a:rPr lang="en-US" dirty="0"/>
              <a:t>Brand may take on a broader meaning by conveying a sense of community</a:t>
            </a:r>
          </a:p>
          <a:p>
            <a:pPr lvl="1"/>
            <a:r>
              <a:rPr lang="en-US" dirty="0"/>
              <a:t>Social phenomenon in which customers feel a kinship or affiliation with others associated with the brand</a:t>
            </a:r>
          </a:p>
          <a:p>
            <a:pPr marL="255600"/>
            <a:r>
              <a:rPr lang="en-US" dirty="0"/>
              <a:t>Active engagement:</a:t>
            </a:r>
          </a:p>
          <a:p>
            <a:pPr lvl="1"/>
            <a:r>
              <a:rPr lang="en-US" dirty="0"/>
              <a:t>Perhaps the strongest affirmation of brand loyalty</a:t>
            </a:r>
          </a:p>
          <a:p>
            <a:pPr lvl="1"/>
            <a:r>
              <a:rPr lang="en-US" dirty="0"/>
              <a:t>Willing to invest time, energy, money, or other resources beyond those expended during purchase or consumption</a:t>
            </a:r>
          </a:p>
        </p:txBody>
      </p:sp>
    </p:spTree>
    <p:extLst>
      <p:ext uri="{BB962C8B-B14F-4D97-AF65-F5344CB8AC3E}">
        <p14:creationId xmlns:p14="http://schemas.microsoft.com/office/powerpoint/2010/main" val="5495731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Brand-Building Implications</a:t>
            </a:r>
          </a:p>
        </p:txBody>
      </p:sp>
      <p:sp>
        <p:nvSpPr>
          <p:cNvPr id="3" name="Content Placeholder 2"/>
          <p:cNvSpPr>
            <a:spLocks noGrp="1"/>
          </p:cNvSpPr>
          <p:nvPr>
            <p:ph sz="quarter" idx="13"/>
          </p:nvPr>
        </p:nvSpPr>
        <p:spPr>
          <a:xfrm>
            <a:off x="457200" y="1556326"/>
            <a:ext cx="8091577" cy="4434275"/>
          </a:xfrm>
        </p:spPr>
        <p:txBody>
          <a:bodyPr/>
          <a:lstStyle/>
          <a:p>
            <a:r>
              <a:rPr lang="en-US" dirty="0"/>
              <a:t>Marketers can assess their brand’s progress in their brand-building efforts through the brand resonance model:</a:t>
            </a:r>
          </a:p>
          <a:p>
            <a:pPr lvl="1"/>
            <a:r>
              <a:rPr lang="en-US" dirty="0"/>
              <a:t>Customers own the brand</a:t>
            </a:r>
          </a:p>
          <a:p>
            <a:pPr lvl="1"/>
            <a:r>
              <a:rPr lang="en-US" dirty="0"/>
              <a:t>Don’t take shortcuts with brands</a:t>
            </a:r>
          </a:p>
          <a:p>
            <a:pPr lvl="1"/>
            <a:r>
              <a:rPr lang="en-US" dirty="0"/>
              <a:t>Brands should have a duality</a:t>
            </a:r>
          </a:p>
          <a:p>
            <a:pPr lvl="1"/>
            <a:r>
              <a:rPr lang="en-US" dirty="0"/>
              <a:t>Brands should have richness</a:t>
            </a:r>
          </a:p>
          <a:p>
            <a:pPr lvl="1"/>
            <a:r>
              <a:rPr lang="en-US" dirty="0"/>
              <a:t>Brand resonance provides important focus</a:t>
            </a:r>
          </a:p>
          <a:p>
            <a:pPr lvl="1"/>
            <a:r>
              <a:rPr lang="en-US" dirty="0"/>
              <a:t>Customer networks strengthen brand resonance</a:t>
            </a:r>
          </a:p>
        </p:txBody>
      </p:sp>
    </p:spTree>
    <p:extLst>
      <p:ext uri="{BB962C8B-B14F-4D97-AF65-F5344CB8AC3E}">
        <p14:creationId xmlns:p14="http://schemas.microsoft.com/office/powerpoint/2010/main" val="163561968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Chain</a:t>
            </a:r>
          </a:p>
        </p:txBody>
      </p:sp>
      <p:sp>
        <p:nvSpPr>
          <p:cNvPr id="3" name="Content Placeholder 2"/>
          <p:cNvSpPr>
            <a:spLocks noGrp="1"/>
          </p:cNvSpPr>
          <p:nvPr>
            <p:ph sz="quarter" idx="13"/>
          </p:nvPr>
        </p:nvSpPr>
        <p:spPr/>
        <p:txBody>
          <a:bodyPr/>
          <a:lstStyle/>
          <a:p>
            <a:pPr marL="255600"/>
            <a:r>
              <a:rPr lang="en-US" dirty="0"/>
              <a:t>Structured approach to:</a:t>
            </a:r>
          </a:p>
          <a:p>
            <a:pPr marL="741600" lvl="1"/>
            <a:r>
              <a:rPr lang="en-US" dirty="0"/>
              <a:t>Assessing the sources and outcomes of brand equity and the manner by which marketing activities create brand value</a:t>
            </a:r>
          </a:p>
        </p:txBody>
      </p:sp>
    </p:spTree>
    <p:extLst>
      <p:ext uri="{BB962C8B-B14F-4D97-AF65-F5344CB8AC3E}">
        <p14:creationId xmlns:p14="http://schemas.microsoft.com/office/powerpoint/2010/main" val="13158053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Figure 3-5: Brand Value Chain</a:t>
            </a:r>
          </a:p>
        </p:txBody>
      </p:sp>
      <p:pic>
        <p:nvPicPr>
          <p:cNvPr id="4" name="Picture 3" descr="The brand value chain begins at the upper left of the screen and proceeds rightward in four stages, labelled as value stages. The 3 spaces between the 4 value stages feature 3 sub stages, labelled as multipliers. Under both the value stages and the multipliers is a list of attributes associated with each stage or multipliers. The chain reads as follows. Stage 1, Marketing program investment. This stage includes the following 5 attributes. Attribute 1, Product. Attribute 2, communications. Attribute 3, Trade. Attribute 4, Employee. Attribute 5, Other. An arrow extends from Stage 1 to stage 2, Customer mind set. This stage includes the following 5 attributes. Attribute 1, awareness. Attribute 2, associations. Attribute 3, attitudes. Attribute 4, Attachment. Attribute 5, Activity. An arrow extends from Stage 2 to stage 3, Market performance. This stage includes the following 6 attributes. Attribute 1, Price premiums. Attribute 2, Price elasticities. Attribute 3, Market share. Attribute 4, Expansion success. Attribute 5, cost structure. Attribute 6, profitability. An arrow extends from Stage 3 to Stage 4, Shareholder value. This stage includes the following 3 attributes. Attribute 1, stock price. Attribute 2, P E ratio. Attribute 3, market capitalization. Between and below Stages 1 and 2 is the first multiplier, labelled as the Program Quality Multiplier. This multiplier includes the following 5 attributes. Attribute 1, Distinctiveness. Attribute 2, Relevance. Attribute 3 , Integrated. Attribute 4, Value. Attribute 5, Excellence. An arrow extends from the Program Quality Multiplier upward to the arrow between stages 1 and 2. Between and below stages 2 and 3 is the second multiplier, labelled Marketplace conditions multiplier. This multiplier includes the following 3 attributes. Attribute 1, competitive reactions. Attribute 2, Channel support. Attribute 3, Customer size and profile. An arrow extends from the Marketplace conditions multiplier upward to the arrow between stages 2 and 3. Between and below stages 3 and 4 is the third multiplier, labelled Investor Sentiment Multiplier. This multiplier includes the following 4 attributes. Attribute 1, Market dynamics. Attribute 2, Growth potential. Attribute 3, Risk profile. Attribute 4, Brand contribution."/>
          <p:cNvPicPr>
            <a:picLocks noChangeAspect="1"/>
          </p:cNvPicPr>
          <p:nvPr/>
        </p:nvPicPr>
        <p:blipFill>
          <a:blip r:embed="rId3"/>
          <a:stretch>
            <a:fillRect/>
          </a:stretch>
        </p:blipFill>
        <p:spPr>
          <a:xfrm>
            <a:off x="561237" y="1496741"/>
            <a:ext cx="8021525" cy="4761664"/>
          </a:xfrm>
          <a:prstGeom prst="rect">
            <a:avLst/>
          </a:prstGeom>
        </p:spPr>
      </p:pic>
    </p:spTree>
    <p:extLst>
      <p:ext uri="{BB962C8B-B14F-4D97-AF65-F5344CB8AC3E}">
        <p14:creationId xmlns:p14="http://schemas.microsoft.com/office/powerpoint/2010/main" val="27768366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2000" b="0" dirty="0"/>
              <a:t>(1 of 6)</a:t>
            </a:r>
          </a:p>
        </p:txBody>
      </p:sp>
      <p:sp>
        <p:nvSpPr>
          <p:cNvPr id="3" name="Content Placeholder 2"/>
          <p:cNvSpPr>
            <a:spLocks noGrp="1"/>
          </p:cNvSpPr>
          <p:nvPr>
            <p:ph sz="quarter" idx="13"/>
          </p:nvPr>
        </p:nvSpPr>
        <p:spPr>
          <a:xfrm>
            <a:off x="457200" y="1556326"/>
            <a:ext cx="8229600" cy="4671946"/>
          </a:xfrm>
        </p:spPr>
        <p:txBody>
          <a:bodyPr/>
          <a:lstStyle/>
          <a:p>
            <a:pPr marL="255600"/>
            <a:r>
              <a:rPr lang="en-US" sz="2200" dirty="0"/>
              <a:t>Marketing program investment:</a:t>
            </a:r>
          </a:p>
          <a:p>
            <a:pPr marL="741600" lvl="1"/>
            <a:r>
              <a:rPr lang="en-US" sz="2200" dirty="0"/>
              <a:t>Any marketing program investment that can contribute to brand value development:</a:t>
            </a:r>
          </a:p>
          <a:p>
            <a:pPr marL="1144800" lvl="2"/>
            <a:r>
              <a:rPr lang="en-US" sz="2200" dirty="0"/>
              <a:t>Intentional or not</a:t>
            </a:r>
          </a:p>
          <a:p>
            <a:pPr marL="255600"/>
            <a:r>
              <a:rPr lang="en-US" sz="2200" dirty="0"/>
              <a:t>Program quality multiplier:</a:t>
            </a:r>
          </a:p>
          <a:p>
            <a:pPr marL="741600" lvl="1"/>
            <a:r>
              <a:rPr lang="en-US" sz="2200" dirty="0"/>
              <a:t>D</a:t>
            </a:r>
            <a:r>
              <a:rPr lang="en-US" sz="100" dirty="0"/>
              <a:t> </a:t>
            </a:r>
            <a:r>
              <a:rPr lang="en-US" sz="2200" dirty="0"/>
              <a:t>R</a:t>
            </a:r>
            <a:r>
              <a:rPr lang="en-US" sz="100" dirty="0"/>
              <a:t> </a:t>
            </a:r>
            <a:r>
              <a:rPr lang="en-US" sz="2200" dirty="0"/>
              <a:t>I</a:t>
            </a:r>
            <a:r>
              <a:rPr lang="en-US" sz="100" dirty="0"/>
              <a:t> </a:t>
            </a:r>
            <a:r>
              <a:rPr lang="en-US" sz="2200" dirty="0"/>
              <a:t>V</a:t>
            </a:r>
            <a:r>
              <a:rPr lang="en-US" sz="100" dirty="0"/>
              <a:t> </a:t>
            </a:r>
            <a:r>
              <a:rPr lang="en-US" sz="2200" dirty="0"/>
              <a:t>E:</a:t>
            </a:r>
          </a:p>
          <a:p>
            <a:pPr marL="1144800" lvl="2"/>
            <a:r>
              <a:rPr lang="en-US" sz="2200" dirty="0"/>
              <a:t>Distinctiveness</a:t>
            </a:r>
          </a:p>
          <a:p>
            <a:pPr marL="1144800" lvl="2"/>
            <a:r>
              <a:rPr lang="en-US" sz="2200" dirty="0"/>
              <a:t>Relevance</a:t>
            </a:r>
          </a:p>
          <a:p>
            <a:pPr marL="1144800" lvl="2"/>
            <a:r>
              <a:rPr lang="en-US" sz="2200" dirty="0"/>
              <a:t>Integrated</a:t>
            </a:r>
          </a:p>
          <a:p>
            <a:pPr marL="1144800" lvl="2"/>
            <a:r>
              <a:rPr lang="en-US" sz="2200" dirty="0"/>
              <a:t>Value</a:t>
            </a:r>
          </a:p>
          <a:p>
            <a:pPr marL="1144800" lvl="2"/>
            <a:r>
              <a:rPr lang="en-US" sz="2200" dirty="0"/>
              <a:t>Excellence</a:t>
            </a:r>
          </a:p>
        </p:txBody>
      </p:sp>
    </p:spTree>
    <p:extLst>
      <p:ext uri="{BB962C8B-B14F-4D97-AF65-F5344CB8AC3E}">
        <p14:creationId xmlns:p14="http://schemas.microsoft.com/office/powerpoint/2010/main" val="18215577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Building A Strong Brand: The Four Steps of Brand Building</a:t>
            </a:r>
            <a:endParaRPr lang="en-IN" sz="3400" dirty="0"/>
          </a:p>
        </p:txBody>
      </p:sp>
      <p:sp>
        <p:nvSpPr>
          <p:cNvPr id="3" name="Content Placeholder 2"/>
          <p:cNvSpPr>
            <a:spLocks noGrp="1"/>
          </p:cNvSpPr>
          <p:nvPr>
            <p:ph sz="quarter" idx="13"/>
          </p:nvPr>
        </p:nvSpPr>
        <p:spPr/>
        <p:txBody>
          <a:bodyPr/>
          <a:lstStyle/>
          <a:p>
            <a:r>
              <a:rPr lang="en-US" dirty="0"/>
              <a:t>Brand Salience</a:t>
            </a:r>
          </a:p>
          <a:p>
            <a:r>
              <a:rPr lang="en-US" dirty="0"/>
              <a:t>Brand Performance</a:t>
            </a:r>
          </a:p>
          <a:p>
            <a:r>
              <a:rPr lang="en-US" dirty="0"/>
              <a:t>Brand Imagery</a:t>
            </a:r>
          </a:p>
          <a:p>
            <a:r>
              <a:rPr lang="en-US" dirty="0"/>
              <a:t>Brand judgments</a:t>
            </a:r>
          </a:p>
          <a:p>
            <a:r>
              <a:rPr lang="en-US" dirty="0"/>
              <a:t>Brand Feelings</a:t>
            </a:r>
          </a:p>
          <a:p>
            <a:r>
              <a:rPr lang="en-US" dirty="0"/>
              <a:t>Brand Resonance</a:t>
            </a:r>
          </a:p>
          <a:p>
            <a:r>
              <a:rPr lang="en-US" dirty="0"/>
              <a:t>Brand-Building Implications</a:t>
            </a:r>
          </a:p>
        </p:txBody>
      </p:sp>
    </p:spTree>
    <p:extLst>
      <p:ext uri="{BB962C8B-B14F-4D97-AF65-F5344CB8AC3E}">
        <p14:creationId xmlns:p14="http://schemas.microsoft.com/office/powerpoint/2010/main" val="12582964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2000" b="0" dirty="0"/>
              <a:t>(2 of 6)</a:t>
            </a:r>
            <a:endParaRPr lang="en-IN" dirty="0"/>
          </a:p>
        </p:txBody>
      </p:sp>
      <p:sp>
        <p:nvSpPr>
          <p:cNvPr id="3" name="Content Placeholder 2"/>
          <p:cNvSpPr>
            <a:spLocks noGrp="1"/>
          </p:cNvSpPr>
          <p:nvPr>
            <p:ph sz="quarter" idx="13"/>
          </p:nvPr>
        </p:nvSpPr>
        <p:spPr/>
        <p:txBody>
          <a:bodyPr/>
          <a:lstStyle/>
          <a:p>
            <a:pPr marL="255600"/>
            <a:r>
              <a:rPr lang="en-US" dirty="0"/>
              <a:t>Customer mind-set:</a:t>
            </a:r>
          </a:p>
          <a:p>
            <a:pPr marL="742518" lvl="1"/>
            <a:r>
              <a:rPr lang="en-US" dirty="0"/>
              <a:t>Includes everything that exists in the minds of customers with respect to brand:</a:t>
            </a:r>
          </a:p>
          <a:p>
            <a:pPr marL="1144800" lvl="2"/>
            <a:r>
              <a:rPr lang="en-US" dirty="0"/>
              <a:t>Brand awareness</a:t>
            </a:r>
          </a:p>
          <a:p>
            <a:pPr marL="1144800" lvl="2"/>
            <a:r>
              <a:rPr lang="en-US" dirty="0"/>
              <a:t>Brand associations</a:t>
            </a:r>
          </a:p>
          <a:p>
            <a:pPr marL="1144800" lvl="2"/>
            <a:r>
              <a:rPr lang="en-US" dirty="0"/>
              <a:t>Brand attitudes</a:t>
            </a:r>
          </a:p>
          <a:p>
            <a:pPr marL="1144800" lvl="2"/>
            <a:r>
              <a:rPr lang="en-US" dirty="0"/>
              <a:t>Brand attachment</a:t>
            </a:r>
          </a:p>
          <a:p>
            <a:pPr marL="1144800" lvl="2"/>
            <a:r>
              <a:rPr lang="en-US" dirty="0"/>
              <a:t>Brand activity</a:t>
            </a:r>
          </a:p>
        </p:txBody>
      </p:sp>
    </p:spTree>
    <p:extLst>
      <p:ext uri="{BB962C8B-B14F-4D97-AF65-F5344CB8AC3E}">
        <p14:creationId xmlns:p14="http://schemas.microsoft.com/office/powerpoint/2010/main" val="38291864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2000" b="0" dirty="0"/>
              <a:t>(3 of 6)</a:t>
            </a:r>
            <a:endParaRPr lang="en-IN" dirty="0"/>
          </a:p>
        </p:txBody>
      </p:sp>
      <p:sp>
        <p:nvSpPr>
          <p:cNvPr id="3" name="Content Placeholder 2"/>
          <p:cNvSpPr>
            <a:spLocks noGrp="1"/>
          </p:cNvSpPr>
          <p:nvPr>
            <p:ph sz="quarter" idx="13"/>
          </p:nvPr>
        </p:nvSpPr>
        <p:spPr/>
        <p:txBody>
          <a:bodyPr/>
          <a:lstStyle/>
          <a:p>
            <a:pPr marL="255600"/>
            <a:r>
              <a:rPr lang="en-US" dirty="0"/>
              <a:t>Marketplace conditions multiplier:</a:t>
            </a:r>
          </a:p>
          <a:p>
            <a:pPr marL="742518" lvl="1"/>
            <a:r>
              <a:rPr lang="en-US" dirty="0"/>
              <a:t>Extent to which value created depends on factors beyond the individual customer:</a:t>
            </a:r>
          </a:p>
          <a:p>
            <a:pPr marL="1144800" lvl="2"/>
            <a:r>
              <a:rPr lang="en-US" dirty="0"/>
              <a:t>Competitive superiority</a:t>
            </a:r>
          </a:p>
          <a:p>
            <a:pPr marL="1144800" lvl="2"/>
            <a:r>
              <a:rPr lang="en-US" dirty="0"/>
              <a:t>Channel and other intermediary support</a:t>
            </a:r>
          </a:p>
          <a:p>
            <a:pPr marL="1144800" lvl="2"/>
            <a:r>
              <a:rPr lang="en-US" dirty="0"/>
              <a:t>Customer size and profile</a:t>
            </a:r>
          </a:p>
        </p:txBody>
      </p:sp>
    </p:spTree>
    <p:extLst>
      <p:ext uri="{BB962C8B-B14F-4D97-AF65-F5344CB8AC3E}">
        <p14:creationId xmlns:p14="http://schemas.microsoft.com/office/powerpoint/2010/main" val="30332730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2000" b="0" dirty="0"/>
              <a:t>(4 of 6)</a:t>
            </a:r>
            <a:endParaRPr lang="en-IN" dirty="0"/>
          </a:p>
        </p:txBody>
      </p:sp>
      <p:sp>
        <p:nvSpPr>
          <p:cNvPr id="3" name="Content Placeholder 2"/>
          <p:cNvSpPr>
            <a:spLocks noGrp="1"/>
          </p:cNvSpPr>
          <p:nvPr>
            <p:ph sz="quarter" idx="13"/>
          </p:nvPr>
        </p:nvSpPr>
        <p:spPr/>
        <p:txBody>
          <a:bodyPr/>
          <a:lstStyle/>
          <a:p>
            <a:pPr marL="255600"/>
            <a:r>
              <a:rPr lang="en-US" dirty="0"/>
              <a:t>Market performance:</a:t>
            </a:r>
          </a:p>
          <a:p>
            <a:pPr marL="741600" lvl="1"/>
            <a:r>
              <a:rPr lang="en-US" dirty="0"/>
              <a:t>Price premiums</a:t>
            </a:r>
          </a:p>
          <a:p>
            <a:pPr marL="741600" lvl="1"/>
            <a:r>
              <a:rPr lang="en-US" dirty="0"/>
              <a:t>Price elasticities</a:t>
            </a:r>
          </a:p>
          <a:p>
            <a:pPr marL="741600" lvl="1"/>
            <a:r>
              <a:rPr lang="en-US" dirty="0"/>
              <a:t>Market share</a:t>
            </a:r>
          </a:p>
          <a:p>
            <a:pPr marL="741600" lvl="1"/>
            <a:r>
              <a:rPr lang="en-US" dirty="0"/>
              <a:t>Brand expansion</a:t>
            </a:r>
          </a:p>
          <a:p>
            <a:pPr marL="741600" lvl="1"/>
            <a:r>
              <a:rPr lang="en-US" dirty="0"/>
              <a:t>Cost structure; reduced marketing program expenditures</a:t>
            </a:r>
          </a:p>
          <a:p>
            <a:pPr marL="741600" lvl="1"/>
            <a:r>
              <a:rPr lang="en-US" dirty="0"/>
              <a:t>Brand profitability</a:t>
            </a:r>
          </a:p>
        </p:txBody>
      </p:sp>
    </p:spTree>
    <p:extLst>
      <p:ext uri="{BB962C8B-B14F-4D97-AF65-F5344CB8AC3E}">
        <p14:creationId xmlns:p14="http://schemas.microsoft.com/office/powerpoint/2010/main" val="25577894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2000" b="0" dirty="0"/>
              <a:t>(5 of 6)</a:t>
            </a:r>
            <a:endParaRPr lang="en-IN" dirty="0"/>
          </a:p>
        </p:txBody>
      </p:sp>
      <p:sp>
        <p:nvSpPr>
          <p:cNvPr id="3" name="Content Placeholder 2"/>
          <p:cNvSpPr>
            <a:spLocks noGrp="1"/>
          </p:cNvSpPr>
          <p:nvPr>
            <p:ph sz="quarter" idx="13"/>
          </p:nvPr>
        </p:nvSpPr>
        <p:spPr>
          <a:xfrm>
            <a:off x="457200" y="1556326"/>
            <a:ext cx="8151962" cy="4533923"/>
          </a:xfrm>
        </p:spPr>
        <p:txBody>
          <a:bodyPr/>
          <a:lstStyle/>
          <a:p>
            <a:pPr marL="255600"/>
            <a:r>
              <a:rPr lang="en-US" sz="2200" dirty="0"/>
              <a:t>Investor sentiment multiplier:</a:t>
            </a:r>
          </a:p>
          <a:p>
            <a:pPr marL="741600" lvl="1"/>
            <a:r>
              <a:rPr lang="en-US" sz="2200" dirty="0"/>
              <a:t>Financial analysts and investors arrive at their brand valuations and investment decisions through the following:</a:t>
            </a:r>
          </a:p>
          <a:p>
            <a:pPr marL="1144800" lvl="2"/>
            <a:r>
              <a:rPr lang="en-US" sz="2200" dirty="0"/>
              <a:t>Market dynamics</a:t>
            </a:r>
          </a:p>
          <a:p>
            <a:pPr marL="1144800" lvl="2"/>
            <a:r>
              <a:rPr lang="en-US" sz="2200" dirty="0"/>
              <a:t>Growth potential</a:t>
            </a:r>
          </a:p>
          <a:p>
            <a:pPr marL="1144800" lvl="2"/>
            <a:r>
              <a:rPr lang="en-US" sz="2200" dirty="0"/>
              <a:t>Risk profile</a:t>
            </a:r>
          </a:p>
          <a:p>
            <a:pPr marL="1144800" lvl="2"/>
            <a:r>
              <a:rPr lang="en-US" sz="2200" dirty="0"/>
              <a:t>Brand contribution</a:t>
            </a:r>
          </a:p>
          <a:p>
            <a:pPr marL="255600"/>
            <a:r>
              <a:rPr lang="en-US" sz="2200" dirty="0"/>
              <a:t>Shareholder value:</a:t>
            </a:r>
          </a:p>
          <a:p>
            <a:pPr marL="741600" lvl="1"/>
            <a:r>
              <a:rPr lang="en-US" sz="2200" dirty="0"/>
              <a:t>Financial marketplace formulates opinions and assessments</a:t>
            </a:r>
          </a:p>
          <a:p>
            <a:pPr marL="741600" lvl="1"/>
            <a:r>
              <a:rPr lang="en-US" sz="2200" dirty="0"/>
              <a:t>Direct financial implications for brand value</a:t>
            </a:r>
          </a:p>
        </p:txBody>
      </p:sp>
    </p:spTree>
    <p:extLst>
      <p:ext uri="{BB962C8B-B14F-4D97-AF65-F5344CB8AC3E}">
        <p14:creationId xmlns:p14="http://schemas.microsoft.com/office/powerpoint/2010/main" val="15223534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The Brand Value Stages </a:t>
            </a:r>
            <a:r>
              <a:rPr lang="en-IN" sz="2000" b="0" dirty="0"/>
              <a:t>(6 of 6)</a:t>
            </a:r>
            <a:endParaRPr lang="en-IN" dirty="0"/>
          </a:p>
        </p:txBody>
      </p:sp>
      <p:sp>
        <p:nvSpPr>
          <p:cNvPr id="3" name="Content Placeholder 2"/>
          <p:cNvSpPr>
            <a:spLocks noGrp="1"/>
          </p:cNvSpPr>
          <p:nvPr>
            <p:ph sz="quarter" idx="13"/>
          </p:nvPr>
        </p:nvSpPr>
        <p:spPr/>
        <p:txBody>
          <a:bodyPr/>
          <a:lstStyle/>
          <a:p>
            <a:pPr marL="255600"/>
            <a:r>
              <a:rPr lang="en-US" dirty="0"/>
              <a:t>The brand value chain has numerous implications:</a:t>
            </a:r>
          </a:p>
          <a:p>
            <a:pPr marL="741600" lvl="1"/>
            <a:r>
              <a:rPr lang="en-US" dirty="0"/>
              <a:t>Value creation begins with the marketing program investment</a:t>
            </a:r>
          </a:p>
          <a:p>
            <a:pPr marL="741600" lvl="1"/>
            <a:r>
              <a:rPr lang="en-US" dirty="0"/>
              <a:t>Value creation requires more than an initial marketing investment</a:t>
            </a:r>
          </a:p>
          <a:p>
            <a:pPr marL="741600" lvl="1"/>
            <a:r>
              <a:rPr lang="en-US" dirty="0"/>
              <a:t>Band value chain provides a detailed road map for tracking value creation</a:t>
            </a:r>
          </a:p>
        </p:txBody>
      </p:sp>
    </p:spTree>
    <p:extLst>
      <p:ext uri="{BB962C8B-B14F-4D97-AF65-F5344CB8AC3E}">
        <p14:creationId xmlns:p14="http://schemas.microsoft.com/office/powerpoint/2010/main" val="34749678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8309B-8DB7-DE08-CD95-CD5F4CB8A196}"/>
              </a:ext>
            </a:extLst>
          </p:cNvPr>
          <p:cNvSpPr>
            <a:spLocks noGrp="1"/>
          </p:cNvSpPr>
          <p:nvPr>
            <p:ph type="title"/>
          </p:nvPr>
        </p:nvSpPr>
        <p:spPr/>
        <p:txBody>
          <a:bodyPr/>
          <a:lstStyle/>
          <a:p>
            <a:r>
              <a:rPr lang="en-US" dirty="0"/>
              <a:t>Brand Community</a:t>
            </a:r>
          </a:p>
        </p:txBody>
      </p:sp>
      <p:sp>
        <p:nvSpPr>
          <p:cNvPr id="3" name="Content Placeholder 2">
            <a:extLst>
              <a:ext uri="{FF2B5EF4-FFF2-40B4-BE49-F238E27FC236}">
                <a16:creationId xmlns:a16="http://schemas.microsoft.com/office/drawing/2014/main" id="{B1593378-307D-FDC1-355F-C49AD60D8313}"/>
              </a:ext>
            </a:extLst>
          </p:cNvPr>
          <p:cNvSpPr>
            <a:spLocks noGrp="1"/>
          </p:cNvSpPr>
          <p:nvPr>
            <p:ph sz="quarter" idx="13"/>
          </p:nvPr>
        </p:nvSpPr>
        <p:spPr/>
        <p:txBody>
          <a:bodyPr/>
          <a:lstStyle/>
          <a:p>
            <a:r>
              <a:rPr lang="en-US" dirty="0">
                <a:hlinkClick r:id="rId2"/>
              </a:rPr>
              <a:t>Airbnb’s consistent rebrand focuses on the sense of belonging to a community | The Branding Journal</a:t>
            </a:r>
            <a:endParaRPr lang="en-US" dirty="0"/>
          </a:p>
        </p:txBody>
      </p:sp>
    </p:spTree>
    <p:extLst>
      <p:ext uri="{BB962C8B-B14F-4D97-AF65-F5344CB8AC3E}">
        <p14:creationId xmlns:p14="http://schemas.microsoft.com/office/powerpoint/2010/main" val="29058208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dirty="0"/>
              <a:t>Figure 3-1: Brand Resonance Pyramid</a:t>
            </a:r>
          </a:p>
        </p:txBody>
      </p:sp>
      <p:pic>
        <p:nvPicPr>
          <p:cNvPr id="6" name="Picture 5" descr="The pyramid begins at the bottom and proceeds upward in 4 stages, with stages 2 and 3 each having 2 parts, as follows. Stage 1, Salience. Stage 2, Part 1, Performance. Stage 2, part 2, Imagery. Stage 3, part 1, Judgments. Stage 3, part 2, feelings. Stage 4, Resonance. To the left of the pyramid is a flow chart illustrating the 4 stages of brand development, in parallel to the stages of the branding resonance pyramid. The flow chart begins at the bottom and proceeds upward in 4 stages, as follows. Stage 1, Identity. Who Are you? An arrow extends from stage 1 upward to stage 2. Stage 2, meaning. What are you? An arrow extends from stage 2 upward to stage 3. Stage 3, Response. What about you? An arrow extends from stage 3 upward to stage 4. Stage 4, Relationships. What about you and me? To the right of the pyramid is a flow chart illustrating the branding objective at each stage, in parallel to the stages of the branding resonance pyramid and the brand development flow chart. The branding objective flow chart begins at the bottom and proceeds upward in 4 stages, as follows. Stage 1. Deep, broad brand awareness. Stage 2. Points of party and difference. Stage 3. Positive, accessible reactions. Stage 4. Intense, active loyalty."/>
          <p:cNvPicPr>
            <a:picLocks noChangeAspect="1"/>
          </p:cNvPicPr>
          <p:nvPr/>
        </p:nvPicPr>
        <p:blipFill>
          <a:blip r:embed="rId2"/>
          <a:stretch>
            <a:fillRect/>
          </a:stretch>
        </p:blipFill>
        <p:spPr>
          <a:xfrm>
            <a:off x="457200" y="1714270"/>
            <a:ext cx="8037965" cy="4447377"/>
          </a:xfrm>
          <a:prstGeom prst="rect">
            <a:avLst/>
          </a:prstGeom>
        </p:spPr>
      </p:pic>
    </p:spTree>
    <p:extLst>
      <p:ext uri="{BB962C8B-B14F-4D97-AF65-F5344CB8AC3E}">
        <p14:creationId xmlns:p14="http://schemas.microsoft.com/office/powerpoint/2010/main" val="22216739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dirty="0"/>
              <a:t>Figure 3-2: Subdimensions of Brand Building Blocks</a:t>
            </a:r>
            <a:endParaRPr lang="en-IN" sz="3400" dirty="0"/>
          </a:p>
        </p:txBody>
      </p:sp>
      <p:pic>
        <p:nvPicPr>
          <p:cNvPr id="4" name="Picture 3" descr="The pyramid begins at the bottom and proceeds upward in 4 stages, with stages 2 and 3 each having 2 parts, as follows. Stage 1, Salience. This stage features the following 2 subdimensions. Subdimension 1, Category Identification. Subdimension 2, Needs satisfied. Stage 2, Part 1, Performance. This stage part features the following 5 subdimensions. Subdimension 1, Primary Characteristics and Secondary Features. Subdimension 2, Product Reliability, Durability, and Serviceability. Subdimension 3, Service Effectiveness, Efficiency, and Empathy. Subdimension 4, Style and Design. Subdimension 5, Price. Stage 2, part 2, Imagery. This stage part features the following 5 subdimensions. Subdimension 1 User Profiles. Subdimension 2, Purchase and Usage. Subdimension 3, Situations. Subdimension 4, Personality and Values. Subdimension 5, History, Heritage, and Experiences. Stage 3, part 1, Judgments. This stage part features the following 4 subdimensions. Subdimension 1, Quality. Subdimension 2, Credibility. Subdimension 3, Consideration. Subdimension 4, Superiority. Stage 3, part 2, feelings. This stage part features the following 6 subdimensions. Subdimension 1, Warmth. Subdimension 2, Fun. Subdimension 3, Excitement. Subdimension 4, Security. Subdimension 5, Social Approval. Subdimension 6, Self-Respect. Stage 4, Resonance. This stage features the following 4 subdimensions. Subdimension 1, Loyalty. Subdimension 2, Attachment. Subdimension 3, Community. Subdimension 4, Engagement."/>
          <p:cNvPicPr>
            <a:picLocks noChangeAspect="1"/>
          </p:cNvPicPr>
          <p:nvPr/>
        </p:nvPicPr>
        <p:blipFill>
          <a:blip r:embed="rId2"/>
          <a:stretch>
            <a:fillRect/>
          </a:stretch>
        </p:blipFill>
        <p:spPr>
          <a:xfrm>
            <a:off x="1193904" y="1522237"/>
            <a:ext cx="6756192" cy="4762429"/>
          </a:xfrm>
          <a:prstGeom prst="rect">
            <a:avLst/>
          </a:prstGeom>
        </p:spPr>
      </p:pic>
    </p:spTree>
    <p:extLst>
      <p:ext uri="{BB962C8B-B14F-4D97-AF65-F5344CB8AC3E}">
        <p14:creationId xmlns:p14="http://schemas.microsoft.com/office/powerpoint/2010/main" val="3110372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Salience </a:t>
            </a:r>
            <a:r>
              <a:rPr lang="en-IN" sz="2000" b="0" dirty="0"/>
              <a:t>(1 of 4)</a:t>
            </a:r>
            <a:endParaRPr lang="en-IN" dirty="0"/>
          </a:p>
        </p:txBody>
      </p:sp>
      <p:sp>
        <p:nvSpPr>
          <p:cNvPr id="3" name="Content Placeholder 2"/>
          <p:cNvSpPr>
            <a:spLocks noGrp="1"/>
          </p:cNvSpPr>
          <p:nvPr>
            <p:ph sz="quarter" idx="13"/>
          </p:nvPr>
        </p:nvSpPr>
        <p:spPr/>
        <p:txBody>
          <a:bodyPr/>
          <a:lstStyle/>
          <a:p>
            <a:r>
              <a:rPr lang="en-US" dirty="0"/>
              <a:t>Achieving the right brand identity means creating brand salience with customers</a:t>
            </a:r>
          </a:p>
          <a:p>
            <a:r>
              <a:rPr lang="en-US" dirty="0"/>
              <a:t>Brand salience:</a:t>
            </a:r>
          </a:p>
          <a:p>
            <a:pPr lvl="1"/>
            <a:r>
              <a:rPr lang="en-US" dirty="0"/>
              <a:t>Measures various aspects of the awareness of the brand</a:t>
            </a:r>
          </a:p>
          <a:p>
            <a:pPr lvl="1"/>
            <a:r>
              <a:rPr lang="en-US" dirty="0"/>
              <a:t>How easily and often the brand is evoked under various situations or circumstances</a:t>
            </a:r>
          </a:p>
        </p:txBody>
      </p:sp>
    </p:spTree>
    <p:extLst>
      <p:ext uri="{BB962C8B-B14F-4D97-AF65-F5344CB8AC3E}">
        <p14:creationId xmlns:p14="http://schemas.microsoft.com/office/powerpoint/2010/main" val="7513464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Salience </a:t>
            </a:r>
            <a:r>
              <a:rPr lang="en-IN" sz="2000" b="0" dirty="0"/>
              <a:t>(2 of 4)</a:t>
            </a:r>
            <a:endParaRPr lang="en-IN" dirty="0"/>
          </a:p>
        </p:txBody>
      </p:sp>
      <p:sp>
        <p:nvSpPr>
          <p:cNvPr id="3" name="Content Placeholder 2"/>
          <p:cNvSpPr>
            <a:spLocks noGrp="1"/>
          </p:cNvSpPr>
          <p:nvPr>
            <p:ph sz="quarter" idx="13"/>
          </p:nvPr>
        </p:nvSpPr>
        <p:spPr/>
        <p:txBody>
          <a:bodyPr/>
          <a:lstStyle/>
          <a:p>
            <a:pPr lvl="0"/>
            <a:r>
              <a:rPr lang="en-US" dirty="0"/>
              <a:t>Breadth and depth of awareness:</a:t>
            </a:r>
          </a:p>
          <a:p>
            <a:pPr lvl="1"/>
            <a:r>
              <a:rPr lang="en-US" dirty="0"/>
              <a:t>Gives a product an identity by linking brand elements to:</a:t>
            </a:r>
          </a:p>
          <a:p>
            <a:pPr lvl="2"/>
            <a:r>
              <a:rPr lang="en-US" dirty="0"/>
              <a:t>The product category</a:t>
            </a:r>
          </a:p>
          <a:p>
            <a:pPr lvl="2"/>
            <a:r>
              <a:rPr lang="en-US" dirty="0"/>
              <a:t>The associated purchase</a:t>
            </a:r>
          </a:p>
          <a:p>
            <a:pPr lvl="2"/>
            <a:r>
              <a:rPr lang="en-US" dirty="0"/>
              <a:t>The consumption or usage situations</a:t>
            </a:r>
          </a:p>
        </p:txBody>
      </p:sp>
    </p:spTree>
    <p:extLst>
      <p:ext uri="{BB962C8B-B14F-4D97-AF65-F5344CB8AC3E}">
        <p14:creationId xmlns:p14="http://schemas.microsoft.com/office/powerpoint/2010/main" val="39942668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Brand Salience </a:t>
            </a:r>
            <a:r>
              <a:rPr lang="en-IN" sz="2000" b="0" dirty="0"/>
              <a:t>(3 of 4)</a:t>
            </a:r>
            <a:endParaRPr lang="en-IN" dirty="0"/>
          </a:p>
        </p:txBody>
      </p:sp>
      <p:sp>
        <p:nvSpPr>
          <p:cNvPr id="3" name="Content Placeholder 2"/>
          <p:cNvSpPr>
            <a:spLocks noGrp="1"/>
          </p:cNvSpPr>
          <p:nvPr>
            <p:ph sz="quarter" idx="13"/>
          </p:nvPr>
        </p:nvSpPr>
        <p:spPr/>
        <p:txBody>
          <a:bodyPr/>
          <a:lstStyle/>
          <a:p>
            <a:pPr lvl="0"/>
            <a:r>
              <a:rPr lang="en-US" dirty="0"/>
              <a:t>Product category structure:</a:t>
            </a:r>
          </a:p>
          <a:p>
            <a:pPr lvl="1"/>
            <a:r>
              <a:rPr lang="en-US" dirty="0"/>
              <a:t>How product categories are organized in memory</a:t>
            </a:r>
          </a:p>
          <a:p>
            <a:pPr lvl="1"/>
            <a:r>
              <a:rPr lang="en-US" dirty="0"/>
              <a:t>Marketers assume that products are grouped</a:t>
            </a:r>
          </a:p>
        </p:txBody>
      </p:sp>
    </p:spTree>
    <p:extLst>
      <p:ext uri="{BB962C8B-B14F-4D97-AF65-F5344CB8AC3E}">
        <p14:creationId xmlns:p14="http://schemas.microsoft.com/office/powerpoint/2010/main" val="22330358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sz="3400" dirty="0"/>
              <a:t>Figure 3-3: Beverage Category Hierarchy</a:t>
            </a:r>
          </a:p>
        </p:txBody>
      </p:sp>
      <p:pic>
        <p:nvPicPr>
          <p:cNvPr id="5" name="Picture 4" descr="The organizational chart starts at the top and proceeds downward in 4 tiers. Tier 1 contains a single category, which is labelled, Beverages. A branch extends downward from Beverages and splits into 2 categories on tier 2, as follows. Tier 2, category 1, Water. No further branches extend from this category. Tier 2, category 2, Flavored. A branch extends downward from Flavored and splits into 2 categories on tier 3, as follows. Tier 3, category 1, Nonalcoholic. Tier 3, category 2, Alcoholic. A branch extends downward from Nonalcoholic and splits into 4 categories in the first section of tier 4. A branch extends downward from Alcoholic and splits into 3 categories in the second section of tier 4. Tier 4, section 1 reads as follows. Category 1, Milk. Category 2, Hot beverages. Category 3, Juices. Category 4, Soft drinks. Tier 4, section 2, reads as follows. Category 1, Wine. Category 2, beer. Category 3, Distilled spirits."/>
          <p:cNvPicPr>
            <a:picLocks noChangeAspect="1"/>
          </p:cNvPicPr>
          <p:nvPr/>
        </p:nvPicPr>
        <p:blipFill>
          <a:blip r:embed="rId3"/>
          <a:stretch>
            <a:fillRect/>
          </a:stretch>
        </p:blipFill>
        <p:spPr>
          <a:xfrm>
            <a:off x="1189388" y="1624008"/>
            <a:ext cx="6765223" cy="4657734"/>
          </a:xfrm>
          <a:prstGeom prst="rect">
            <a:avLst/>
          </a:prstGeom>
        </p:spPr>
      </p:pic>
    </p:spTree>
    <p:extLst>
      <p:ext uri="{BB962C8B-B14F-4D97-AF65-F5344CB8AC3E}">
        <p14:creationId xmlns:p14="http://schemas.microsoft.com/office/powerpoint/2010/main" val="1217950698"/>
      </p:ext>
    </p:extLst>
  </p:cSld>
  <p:clrMapOvr>
    <a:masterClrMapping/>
  </p:clrMapOvr>
</p:sld>
</file>

<file path=ppt/theme/theme1.xml><?xml version="1.0" encoding="utf-8"?>
<a:theme xmlns:a="http://schemas.openxmlformats.org/drawingml/2006/main" name="508 Lectur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2401</Words>
  <Application>Microsoft Office PowerPoint</Application>
  <PresentationFormat>On-screen Show (4:3)</PresentationFormat>
  <Paragraphs>326</Paragraphs>
  <Slides>35</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Arial</vt:lpstr>
      <vt:lpstr>Calibri</vt:lpstr>
      <vt:lpstr>Noto Sans Symbols</vt:lpstr>
      <vt:lpstr>Times New Roman</vt:lpstr>
      <vt:lpstr>508 Lecture</vt:lpstr>
      <vt:lpstr>PowerPoint Presentation</vt:lpstr>
      <vt:lpstr>Learning Objectives</vt:lpstr>
      <vt:lpstr>Building A Strong Brand: The Four Steps of Brand Building</vt:lpstr>
      <vt:lpstr>Figure 3-1: Brand Resonance Pyramid</vt:lpstr>
      <vt:lpstr>Figure 3-2: Subdimensions of Brand Building Blocks</vt:lpstr>
      <vt:lpstr>Brand Salience (1 of 4)</vt:lpstr>
      <vt:lpstr>Brand Salience (2 of 4)</vt:lpstr>
      <vt:lpstr>Brand Salience (3 of 4)</vt:lpstr>
      <vt:lpstr>Figure 3-3: Beverage Category Hierarchy</vt:lpstr>
      <vt:lpstr>Brand Salience (4 of 4)</vt:lpstr>
      <vt:lpstr>Brand Performance (1 of 2)</vt:lpstr>
      <vt:lpstr>Brand Performance (2 of 2)</vt:lpstr>
      <vt:lpstr>Brand Imagery (1 of 4)</vt:lpstr>
      <vt:lpstr>Brand Imagery (2 of 4)</vt:lpstr>
      <vt:lpstr>Brand Imagery (3 of 4)</vt:lpstr>
      <vt:lpstr>Brand Imagery (4 of 4)</vt:lpstr>
      <vt:lpstr>Brand Judgments (1 of 4)</vt:lpstr>
      <vt:lpstr>Brand Judgments (2 of 4)</vt:lpstr>
      <vt:lpstr>Brand Judgments (3 of 4)</vt:lpstr>
      <vt:lpstr>Brand Judgments (4 of 4)</vt:lpstr>
      <vt:lpstr>Brand Feelings (1 of 2)</vt:lpstr>
      <vt:lpstr>Brand Feelings (2 of 2)</vt:lpstr>
      <vt:lpstr>Brand Resonance (1 of 3)</vt:lpstr>
      <vt:lpstr>Brand Resonance (2 of 3)</vt:lpstr>
      <vt:lpstr>Brand Resonance (3 of 3)</vt:lpstr>
      <vt:lpstr>Brand-Building Implications</vt:lpstr>
      <vt:lpstr>The Brand Value Chain</vt:lpstr>
      <vt:lpstr>Figure 3-5: Brand Value Chain</vt:lpstr>
      <vt:lpstr>The Brand Value Stages (1 of 6)</vt:lpstr>
      <vt:lpstr>The Brand Value Stages (2 of 6)</vt:lpstr>
      <vt:lpstr>The Brand Value Stages (3 of 6)</vt:lpstr>
      <vt:lpstr>The Brand Value Stages (4 of 6)</vt:lpstr>
      <vt:lpstr>The Brand Value Stages (5 of 6)</vt:lpstr>
      <vt:lpstr>The Brand Value Stages (6 of 6)</vt:lpstr>
      <vt:lpstr>Brand Community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cp:lastModifiedBy/>
  <cp:revision>1</cp:revision>
  <dcterms:modified xsi:type="dcterms:W3CDTF">2022-07-25T23:33:44Z</dcterms:modified>
</cp:coreProperties>
</file>